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6"/>
  </p:handoutMasterIdLst>
  <p:sldIdLst>
    <p:sldId id="29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9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03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F65D4AC5-3B2F-4704-B494-3E3CDB8F4857}" type="datetimeFigureOut">
              <a:rPr lang="de-CH" smtClean="0"/>
              <a:t>17.12.2014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4226C51B-56BA-4C98-BAB6-64B7140F8B1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3343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66D7-673B-447E-B75E-C225C88050AB}" type="datetimeFigureOut">
              <a:rPr lang="de-CH" smtClean="0"/>
              <a:t>17.12.2014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C875-B004-4247-92FF-CEC75A21F9E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3280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66D7-673B-447E-B75E-C225C88050AB}" type="datetimeFigureOut">
              <a:rPr lang="de-CH" smtClean="0"/>
              <a:t>17.12.2014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C875-B004-4247-92FF-CEC75A21F9E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184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66D7-673B-447E-B75E-C225C88050AB}" type="datetimeFigureOut">
              <a:rPr lang="de-CH" smtClean="0"/>
              <a:t>17.12.2014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C875-B004-4247-92FF-CEC75A21F9E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1240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BFF78-31E0-4C9D-9B7A-07BB4A3A0168}" type="slidenum">
              <a:rPr lang="de-CH"/>
              <a:pPr>
                <a:defRPr/>
              </a:pPr>
              <a:t>‹Nr.›</a:t>
            </a:fld>
            <a:r>
              <a:rPr lang="de-CH"/>
              <a:t>/35  </a:t>
            </a:r>
          </a:p>
        </p:txBody>
      </p:sp>
    </p:spTree>
    <p:extLst>
      <p:ext uri="{BB962C8B-B14F-4D97-AF65-F5344CB8AC3E}">
        <p14:creationId xmlns:p14="http://schemas.microsoft.com/office/powerpoint/2010/main" val="59385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A8C74-C39B-4F72-B07D-8F7550002E9C}" type="slidenum">
              <a:rPr lang="de-CH"/>
              <a:pPr>
                <a:defRPr/>
              </a:pPr>
              <a:t>‹Nr.›</a:t>
            </a:fld>
            <a:r>
              <a:rPr lang="de-CH"/>
              <a:t>/35  </a:t>
            </a:r>
          </a:p>
        </p:txBody>
      </p:sp>
    </p:spTree>
    <p:extLst>
      <p:ext uri="{BB962C8B-B14F-4D97-AF65-F5344CB8AC3E}">
        <p14:creationId xmlns:p14="http://schemas.microsoft.com/office/powerpoint/2010/main" val="57830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66D7-673B-447E-B75E-C225C88050AB}" type="datetimeFigureOut">
              <a:rPr lang="de-CH" smtClean="0"/>
              <a:t>17.12.2014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C875-B004-4247-92FF-CEC75A21F9E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2542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66D7-673B-447E-B75E-C225C88050AB}" type="datetimeFigureOut">
              <a:rPr lang="de-CH" smtClean="0"/>
              <a:t>17.12.2014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C875-B004-4247-92FF-CEC75A21F9E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818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66D7-673B-447E-B75E-C225C88050AB}" type="datetimeFigureOut">
              <a:rPr lang="de-CH" smtClean="0"/>
              <a:t>17.12.2014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C875-B004-4247-92FF-CEC75A21F9E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1410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66D7-673B-447E-B75E-C225C88050AB}" type="datetimeFigureOut">
              <a:rPr lang="de-CH" smtClean="0"/>
              <a:t>17.12.2014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C875-B004-4247-92FF-CEC75A21F9E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988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66D7-673B-447E-B75E-C225C88050AB}" type="datetimeFigureOut">
              <a:rPr lang="de-CH" smtClean="0"/>
              <a:t>17.12.2014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C875-B004-4247-92FF-CEC75A21F9E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2473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66D7-673B-447E-B75E-C225C88050AB}" type="datetimeFigureOut">
              <a:rPr lang="de-CH" smtClean="0"/>
              <a:t>17.12.2014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C875-B004-4247-92FF-CEC75A21F9E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0917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66D7-673B-447E-B75E-C225C88050AB}" type="datetimeFigureOut">
              <a:rPr lang="de-CH" smtClean="0"/>
              <a:t>17.12.2014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C875-B004-4247-92FF-CEC75A21F9E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2928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366D7-673B-447E-B75E-C225C88050AB}" type="datetimeFigureOut">
              <a:rPr lang="de-CH" smtClean="0"/>
              <a:t>17.12.2014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C875-B004-4247-92FF-CEC75A21F9E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4395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366D7-673B-447E-B75E-C225C88050AB}" type="datetimeFigureOut">
              <a:rPr lang="de-CH" smtClean="0"/>
              <a:t>17.12.2014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FC875-B004-4247-92FF-CEC75A21F9E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9482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ouri@Nouri.ch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gi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4464495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Data Mining</a:t>
            </a:r>
            <a:br>
              <a:rPr lang="de-CH" dirty="0" smtClean="0"/>
            </a:br>
            <a:r>
              <a:rPr lang="de-CH" dirty="0" err="1" smtClean="0"/>
              <a:t>Introduction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dirty="0"/>
              <a:t/>
            </a:r>
            <a:br>
              <a:rPr lang="de-CH" dirty="0"/>
            </a:br>
            <a:r>
              <a:rPr lang="de-CH" dirty="0" smtClean="0"/>
              <a:t>Prof. Dr. T. </a:t>
            </a:r>
            <a:r>
              <a:rPr lang="de-CH" smtClean="0"/>
              <a:t>Nouri</a:t>
            </a:r>
            <a:r>
              <a:rPr lang="de-CH" dirty="0"/>
              <a:t/>
            </a:r>
            <a:br>
              <a:rPr lang="de-CH" dirty="0"/>
            </a:br>
            <a:r>
              <a:rPr lang="de-CH" dirty="0" smtClean="0">
                <a:hlinkClick r:id="rId2"/>
              </a:rPr>
              <a:t>Nouri@Nouri.ch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/>
              <a:t/>
            </a:r>
            <a:br>
              <a:rPr lang="de-CH" dirty="0"/>
            </a:br>
            <a:r>
              <a:rPr lang="de-CH" dirty="0" smtClean="0"/>
              <a:t>18.12.14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48658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eaLnBrk="1" hangingPunct="1"/>
            <a:fld id="{88CEC3BE-AEC5-41C6-B6F1-956B475B0D5C}" type="slidenum">
              <a:rPr lang="de-CH">
                <a:latin typeface="Syntno" pitchFamily="2" charset="0"/>
              </a:rPr>
              <a:pPr eaLnBrk="1" hangingPunct="1"/>
              <a:t>10</a:t>
            </a:fld>
            <a:r>
              <a:rPr lang="de-CH">
                <a:latin typeface="Syntno" pitchFamily="2" charset="0"/>
              </a:rPr>
              <a:t>/35  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023938" y="1120775"/>
            <a:ext cx="2581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algn="l" eaLnBrk="1" hangingPunct="1"/>
            <a:r>
              <a:rPr lang="de-DE" sz="3200"/>
              <a:t>2.2.4 Node 4</a:t>
            </a:r>
            <a:endParaRPr lang="de-CH" sz="3200"/>
          </a:p>
        </p:txBody>
      </p:sp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6653213" y="1982788"/>
            <a:ext cx="2128837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algn="l" eaLnBrk="1" hangingPunct="1"/>
            <a:r>
              <a:rPr lang="de-DE">
                <a:latin typeface="Syntno" pitchFamily="2" charset="0"/>
              </a:rPr>
              <a:t>Im Node 5 befinden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sich nur noch Objekte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mit Class = 2, der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Knoten ist daher rein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und muss nicht mehr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weiter gesplittet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werden. </a:t>
            </a:r>
          </a:p>
        </p:txBody>
      </p:sp>
      <p:pic>
        <p:nvPicPr>
          <p:cNvPr id="169988" name="Picture 4" descr="node5-1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98638"/>
            <a:ext cx="5586412" cy="1052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9989" name="Picture 5" descr="node5-2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98638"/>
            <a:ext cx="5586412" cy="105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900113" y="1844675"/>
            <a:ext cx="647700" cy="609600"/>
          </a:xfrm>
          <a:prstGeom prst="rect">
            <a:avLst/>
          </a:prstGeom>
          <a:solidFill>
            <a:srgbClr val="F3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CH" sz="1700"/>
              <a:t>Obj.</a:t>
            </a:r>
          </a:p>
          <a:p>
            <a:r>
              <a:rPr lang="de-DE" sz="1700"/>
              <a:t>Nbr</a:t>
            </a:r>
            <a:endParaRPr lang="de-CH" sz="1700"/>
          </a:p>
        </p:txBody>
      </p:sp>
    </p:spTree>
    <p:extLst>
      <p:ext uri="{BB962C8B-B14F-4D97-AF65-F5344CB8AC3E}">
        <p14:creationId xmlns:p14="http://schemas.microsoft.com/office/powerpoint/2010/main" val="137445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eaLnBrk="1" hangingPunct="1"/>
            <a:fld id="{7F12BA66-C6B5-4914-8896-3587D1AA29DD}" type="slidenum">
              <a:rPr lang="de-CH">
                <a:latin typeface="Syntno" pitchFamily="2" charset="0"/>
              </a:rPr>
              <a:pPr eaLnBrk="1" hangingPunct="1"/>
              <a:t>11</a:t>
            </a:fld>
            <a:r>
              <a:rPr lang="de-CH">
                <a:latin typeface="Syntno" pitchFamily="2" charset="0"/>
              </a:rPr>
              <a:t>/35  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023938" y="1120775"/>
            <a:ext cx="2581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algn="l" eaLnBrk="1" hangingPunct="1"/>
            <a:r>
              <a:rPr lang="de-DE" sz="3200"/>
              <a:t>2.2.4 Node 4</a:t>
            </a:r>
            <a:endParaRPr lang="de-CH" sz="3200"/>
          </a:p>
        </p:txBody>
      </p:sp>
      <p:pic>
        <p:nvPicPr>
          <p:cNvPr id="19460" name="Picture 3" descr="tre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263" y="2133600"/>
            <a:ext cx="4000500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1012" name="Group 4"/>
          <p:cNvGrpSpPr>
            <a:grpSpLocks/>
          </p:cNvGrpSpPr>
          <p:nvPr/>
        </p:nvGrpSpPr>
        <p:grpSpPr bwMode="auto">
          <a:xfrm>
            <a:off x="2987675" y="2638425"/>
            <a:ext cx="1223963" cy="503238"/>
            <a:chOff x="1020" y="1389"/>
            <a:chExt cx="771" cy="317"/>
          </a:xfrm>
        </p:grpSpPr>
        <p:sp>
          <p:nvSpPr>
            <p:cNvPr id="19471" name="Oval 5"/>
            <p:cNvSpPr>
              <a:spLocks noChangeArrowheads="1"/>
            </p:cNvSpPr>
            <p:nvPr/>
          </p:nvSpPr>
          <p:spPr bwMode="auto">
            <a:xfrm>
              <a:off x="1020" y="1389"/>
              <a:ext cx="771" cy="317"/>
            </a:xfrm>
            <a:prstGeom prst="ellips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472" name="Text Box 6"/>
            <p:cNvSpPr txBox="1">
              <a:spLocks noChangeArrowheads="1"/>
            </p:cNvSpPr>
            <p:nvPr/>
          </p:nvSpPr>
          <p:spPr bwMode="auto">
            <a:xfrm>
              <a:off x="1111" y="1434"/>
              <a:ext cx="5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9pPr>
            </a:lstStyle>
            <a:p>
              <a:pPr eaLnBrk="1" hangingPunct="1"/>
              <a:r>
                <a:rPr lang="de-DE"/>
                <a:t>2,4,6,9</a:t>
              </a:r>
              <a:endParaRPr lang="de-CH"/>
            </a:p>
          </p:txBody>
        </p:sp>
      </p:grpSp>
      <p:grpSp>
        <p:nvGrpSpPr>
          <p:cNvPr id="171015" name="Group 7"/>
          <p:cNvGrpSpPr>
            <a:grpSpLocks/>
          </p:cNvGrpSpPr>
          <p:nvPr/>
        </p:nvGrpSpPr>
        <p:grpSpPr bwMode="auto">
          <a:xfrm>
            <a:off x="5292725" y="2638425"/>
            <a:ext cx="1223963" cy="503238"/>
            <a:chOff x="1020" y="1389"/>
            <a:chExt cx="771" cy="317"/>
          </a:xfrm>
        </p:grpSpPr>
        <p:sp>
          <p:nvSpPr>
            <p:cNvPr id="19469" name="Oval 8"/>
            <p:cNvSpPr>
              <a:spLocks noChangeArrowheads="1"/>
            </p:cNvSpPr>
            <p:nvPr/>
          </p:nvSpPr>
          <p:spPr bwMode="auto">
            <a:xfrm>
              <a:off x="1020" y="1389"/>
              <a:ext cx="771" cy="317"/>
            </a:xfrm>
            <a:prstGeom prst="ellips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470" name="Text Box 9"/>
            <p:cNvSpPr txBox="1">
              <a:spLocks noChangeArrowheads="1"/>
            </p:cNvSpPr>
            <p:nvPr/>
          </p:nvSpPr>
          <p:spPr bwMode="auto">
            <a:xfrm>
              <a:off x="1237" y="1434"/>
              <a:ext cx="3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9pPr>
            </a:lstStyle>
            <a:p>
              <a:pPr eaLnBrk="1" hangingPunct="1"/>
              <a:r>
                <a:rPr lang="de-DE"/>
                <a:t>7,8</a:t>
              </a:r>
              <a:endParaRPr lang="de-CH"/>
            </a:p>
          </p:txBody>
        </p:sp>
      </p:grpSp>
      <p:grpSp>
        <p:nvGrpSpPr>
          <p:cNvPr id="171018" name="Group 10"/>
          <p:cNvGrpSpPr>
            <a:grpSpLocks/>
          </p:cNvGrpSpPr>
          <p:nvPr/>
        </p:nvGrpSpPr>
        <p:grpSpPr bwMode="auto">
          <a:xfrm>
            <a:off x="1906588" y="3716338"/>
            <a:ext cx="1223962" cy="503237"/>
            <a:chOff x="1020" y="1389"/>
            <a:chExt cx="771" cy="317"/>
          </a:xfrm>
        </p:grpSpPr>
        <p:sp>
          <p:nvSpPr>
            <p:cNvPr id="19467" name="Oval 11"/>
            <p:cNvSpPr>
              <a:spLocks noChangeArrowheads="1"/>
            </p:cNvSpPr>
            <p:nvPr/>
          </p:nvSpPr>
          <p:spPr bwMode="auto">
            <a:xfrm>
              <a:off x="1020" y="1389"/>
              <a:ext cx="771" cy="317"/>
            </a:xfrm>
            <a:prstGeom prst="ellips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1300" y="1434"/>
              <a:ext cx="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9pPr>
            </a:lstStyle>
            <a:p>
              <a:pPr eaLnBrk="1" hangingPunct="1"/>
              <a:r>
                <a:rPr lang="de-DE"/>
                <a:t>9</a:t>
              </a:r>
              <a:endParaRPr lang="de-CH"/>
            </a:p>
          </p:txBody>
        </p:sp>
      </p:grpSp>
      <p:grpSp>
        <p:nvGrpSpPr>
          <p:cNvPr id="171021" name="Group 13"/>
          <p:cNvGrpSpPr>
            <a:grpSpLocks/>
          </p:cNvGrpSpPr>
          <p:nvPr/>
        </p:nvGrpSpPr>
        <p:grpSpPr bwMode="auto">
          <a:xfrm>
            <a:off x="4211638" y="3716338"/>
            <a:ext cx="1223962" cy="503237"/>
            <a:chOff x="1020" y="1389"/>
            <a:chExt cx="771" cy="317"/>
          </a:xfrm>
        </p:grpSpPr>
        <p:sp>
          <p:nvSpPr>
            <p:cNvPr id="19465" name="Oval 14"/>
            <p:cNvSpPr>
              <a:spLocks noChangeArrowheads="1"/>
            </p:cNvSpPr>
            <p:nvPr/>
          </p:nvSpPr>
          <p:spPr bwMode="auto">
            <a:xfrm>
              <a:off x="1020" y="1389"/>
              <a:ext cx="771" cy="317"/>
            </a:xfrm>
            <a:prstGeom prst="ellips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9466" name="Text Box 15"/>
            <p:cNvSpPr txBox="1">
              <a:spLocks noChangeArrowheads="1"/>
            </p:cNvSpPr>
            <p:nvPr/>
          </p:nvSpPr>
          <p:spPr bwMode="auto">
            <a:xfrm>
              <a:off x="1174" y="1434"/>
              <a:ext cx="4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9pPr>
            </a:lstStyle>
            <a:p>
              <a:pPr eaLnBrk="1" hangingPunct="1"/>
              <a:r>
                <a:rPr lang="de-DE"/>
                <a:t>2,4,6</a:t>
              </a:r>
              <a:endParaRPr lang="de-CH"/>
            </a:p>
          </p:txBody>
        </p:sp>
      </p:grpSp>
    </p:spTree>
    <p:extLst>
      <p:ext uri="{BB962C8B-B14F-4D97-AF65-F5344CB8AC3E}">
        <p14:creationId xmlns:p14="http://schemas.microsoft.com/office/powerpoint/2010/main" val="4446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eaLnBrk="1" hangingPunct="1"/>
            <a:fld id="{1E159C1B-5267-4647-8226-A2F9AE71B46A}" type="slidenum">
              <a:rPr lang="de-CH">
                <a:latin typeface="Syntno" pitchFamily="2" charset="0"/>
              </a:rPr>
              <a:pPr eaLnBrk="1" hangingPunct="1"/>
              <a:t>12</a:t>
            </a:fld>
            <a:r>
              <a:rPr lang="de-CH">
                <a:latin typeface="Syntno" pitchFamily="2" charset="0"/>
              </a:rPr>
              <a:t>/35  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023938" y="1120775"/>
            <a:ext cx="2581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algn="l" eaLnBrk="1" hangingPunct="1"/>
            <a:r>
              <a:rPr lang="de-DE" sz="3200"/>
              <a:t>2.2.5 Node 5</a:t>
            </a:r>
            <a:endParaRPr lang="de-CH" sz="3200"/>
          </a:p>
        </p:txBody>
      </p:sp>
      <p:sp>
        <p:nvSpPr>
          <p:cNvPr id="172035" name="Text Box 3"/>
          <p:cNvSpPr txBox="1">
            <a:spLocks noChangeArrowheads="1"/>
          </p:cNvSpPr>
          <p:nvPr/>
        </p:nvSpPr>
        <p:spPr bwMode="auto">
          <a:xfrm>
            <a:off x="6653213" y="1982788"/>
            <a:ext cx="2128837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algn="l" eaLnBrk="1" hangingPunct="1"/>
            <a:r>
              <a:rPr lang="de-DE">
                <a:latin typeface="Syntno" pitchFamily="2" charset="0"/>
              </a:rPr>
              <a:t>Im Node 4 befinden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sich nur noch Objekte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mit Class = 1, der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Knoten ist daher rein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und muss nicht mehr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weiter gesplittet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werden. </a:t>
            </a:r>
          </a:p>
        </p:txBody>
      </p:sp>
      <p:pic>
        <p:nvPicPr>
          <p:cNvPr id="172036" name="Picture 4" descr="node4-1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98638"/>
            <a:ext cx="5586412" cy="179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2037" name="Picture 5" descr="node4-2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98638"/>
            <a:ext cx="5586412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7" name="Rectangle 6"/>
          <p:cNvSpPr>
            <a:spLocks noChangeArrowheads="1"/>
          </p:cNvSpPr>
          <p:nvPr/>
        </p:nvSpPr>
        <p:spPr bwMode="auto">
          <a:xfrm>
            <a:off x="900113" y="1844675"/>
            <a:ext cx="647700" cy="609600"/>
          </a:xfrm>
          <a:prstGeom prst="rect">
            <a:avLst/>
          </a:prstGeom>
          <a:solidFill>
            <a:srgbClr val="F3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CH" sz="1700"/>
              <a:t>Obj.</a:t>
            </a:r>
          </a:p>
          <a:p>
            <a:r>
              <a:rPr lang="de-DE" sz="1700"/>
              <a:t>Nbr</a:t>
            </a:r>
            <a:endParaRPr lang="de-CH" sz="1700"/>
          </a:p>
        </p:txBody>
      </p:sp>
    </p:spTree>
    <p:extLst>
      <p:ext uri="{BB962C8B-B14F-4D97-AF65-F5344CB8AC3E}">
        <p14:creationId xmlns:p14="http://schemas.microsoft.com/office/powerpoint/2010/main" val="340689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eaLnBrk="1" hangingPunct="1"/>
            <a:fld id="{D5F1EF01-7D05-4BCF-8ABA-73E875CDE8CB}" type="slidenum">
              <a:rPr lang="de-CH">
                <a:latin typeface="Syntno" pitchFamily="2" charset="0"/>
              </a:rPr>
              <a:pPr eaLnBrk="1" hangingPunct="1"/>
              <a:t>13</a:t>
            </a:fld>
            <a:r>
              <a:rPr lang="de-CH">
                <a:latin typeface="Syntno" pitchFamily="2" charset="0"/>
              </a:rPr>
              <a:t>/35  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023938" y="1120775"/>
            <a:ext cx="2581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algn="l" eaLnBrk="1" hangingPunct="1"/>
            <a:r>
              <a:rPr lang="de-DE" sz="3200"/>
              <a:t>2.2.5 Node 5</a:t>
            </a:r>
            <a:endParaRPr lang="de-CH" sz="3200"/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197225" y="5661025"/>
            <a:ext cx="3127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eaLnBrk="1" hangingPunct="1"/>
            <a:r>
              <a:rPr lang="de-CH" b="1"/>
              <a:t>Der Fertig entwickelte Baum</a:t>
            </a:r>
            <a:endParaRPr lang="de-CH"/>
          </a:p>
        </p:txBody>
      </p:sp>
      <p:pic>
        <p:nvPicPr>
          <p:cNvPr id="21509" name="Picture 4" descr="tre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263" y="2133600"/>
            <a:ext cx="40005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3061" name="Group 5"/>
          <p:cNvGrpSpPr>
            <a:grpSpLocks/>
          </p:cNvGrpSpPr>
          <p:nvPr/>
        </p:nvGrpSpPr>
        <p:grpSpPr bwMode="auto">
          <a:xfrm>
            <a:off x="1906588" y="3716338"/>
            <a:ext cx="1223962" cy="503237"/>
            <a:chOff x="1020" y="1389"/>
            <a:chExt cx="771" cy="317"/>
          </a:xfrm>
        </p:grpSpPr>
        <p:sp>
          <p:nvSpPr>
            <p:cNvPr id="21520" name="Oval 6"/>
            <p:cNvSpPr>
              <a:spLocks noChangeArrowheads="1"/>
            </p:cNvSpPr>
            <p:nvPr/>
          </p:nvSpPr>
          <p:spPr bwMode="auto">
            <a:xfrm>
              <a:off x="1020" y="1389"/>
              <a:ext cx="771" cy="317"/>
            </a:xfrm>
            <a:prstGeom prst="ellips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521" name="Text Box 7"/>
            <p:cNvSpPr txBox="1">
              <a:spLocks noChangeArrowheads="1"/>
            </p:cNvSpPr>
            <p:nvPr/>
          </p:nvSpPr>
          <p:spPr bwMode="auto">
            <a:xfrm>
              <a:off x="1300" y="1434"/>
              <a:ext cx="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9pPr>
            </a:lstStyle>
            <a:p>
              <a:pPr eaLnBrk="1" hangingPunct="1"/>
              <a:r>
                <a:rPr lang="de-DE"/>
                <a:t>9</a:t>
              </a:r>
              <a:endParaRPr lang="de-CH"/>
            </a:p>
          </p:txBody>
        </p:sp>
      </p:grpSp>
      <p:grpSp>
        <p:nvGrpSpPr>
          <p:cNvPr id="173064" name="Group 8"/>
          <p:cNvGrpSpPr>
            <a:grpSpLocks/>
          </p:cNvGrpSpPr>
          <p:nvPr/>
        </p:nvGrpSpPr>
        <p:grpSpPr bwMode="auto">
          <a:xfrm>
            <a:off x="4211638" y="3716338"/>
            <a:ext cx="1223962" cy="503237"/>
            <a:chOff x="1020" y="1389"/>
            <a:chExt cx="771" cy="317"/>
          </a:xfrm>
        </p:grpSpPr>
        <p:sp>
          <p:nvSpPr>
            <p:cNvPr id="21518" name="Oval 9"/>
            <p:cNvSpPr>
              <a:spLocks noChangeArrowheads="1"/>
            </p:cNvSpPr>
            <p:nvPr/>
          </p:nvSpPr>
          <p:spPr bwMode="auto">
            <a:xfrm>
              <a:off x="1020" y="1389"/>
              <a:ext cx="771" cy="317"/>
            </a:xfrm>
            <a:prstGeom prst="ellips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519" name="Text Box 10"/>
            <p:cNvSpPr txBox="1">
              <a:spLocks noChangeArrowheads="1"/>
            </p:cNvSpPr>
            <p:nvPr/>
          </p:nvSpPr>
          <p:spPr bwMode="auto">
            <a:xfrm>
              <a:off x="1153" y="1434"/>
              <a:ext cx="4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9pPr>
            </a:lstStyle>
            <a:p>
              <a:pPr eaLnBrk="1" hangingPunct="1"/>
              <a:r>
                <a:rPr lang="de-DE"/>
                <a:t>2,4,6 </a:t>
              </a:r>
              <a:endParaRPr lang="de-CH"/>
            </a:p>
          </p:txBody>
        </p:sp>
      </p:grpSp>
      <p:grpSp>
        <p:nvGrpSpPr>
          <p:cNvPr id="173067" name="Group 11"/>
          <p:cNvGrpSpPr>
            <a:grpSpLocks/>
          </p:cNvGrpSpPr>
          <p:nvPr/>
        </p:nvGrpSpPr>
        <p:grpSpPr bwMode="auto">
          <a:xfrm>
            <a:off x="2987675" y="2638425"/>
            <a:ext cx="1223963" cy="503238"/>
            <a:chOff x="1020" y="1389"/>
            <a:chExt cx="771" cy="317"/>
          </a:xfrm>
        </p:grpSpPr>
        <p:sp>
          <p:nvSpPr>
            <p:cNvPr id="21516" name="Oval 12"/>
            <p:cNvSpPr>
              <a:spLocks noChangeArrowheads="1"/>
            </p:cNvSpPr>
            <p:nvPr/>
          </p:nvSpPr>
          <p:spPr bwMode="auto">
            <a:xfrm>
              <a:off x="1020" y="1389"/>
              <a:ext cx="771" cy="317"/>
            </a:xfrm>
            <a:prstGeom prst="ellips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1111" y="1434"/>
              <a:ext cx="5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9pPr>
            </a:lstStyle>
            <a:p>
              <a:pPr eaLnBrk="1" hangingPunct="1"/>
              <a:r>
                <a:rPr lang="de-DE"/>
                <a:t>2,4,6,9</a:t>
              </a:r>
              <a:endParaRPr lang="de-CH"/>
            </a:p>
          </p:txBody>
        </p:sp>
      </p:grpSp>
      <p:grpSp>
        <p:nvGrpSpPr>
          <p:cNvPr id="173070" name="Group 14"/>
          <p:cNvGrpSpPr>
            <a:grpSpLocks/>
          </p:cNvGrpSpPr>
          <p:nvPr/>
        </p:nvGrpSpPr>
        <p:grpSpPr bwMode="auto">
          <a:xfrm>
            <a:off x="5292725" y="2638425"/>
            <a:ext cx="1223963" cy="503238"/>
            <a:chOff x="1020" y="1389"/>
            <a:chExt cx="771" cy="317"/>
          </a:xfrm>
        </p:grpSpPr>
        <p:sp>
          <p:nvSpPr>
            <p:cNvPr id="21514" name="Oval 15"/>
            <p:cNvSpPr>
              <a:spLocks noChangeArrowheads="1"/>
            </p:cNvSpPr>
            <p:nvPr/>
          </p:nvSpPr>
          <p:spPr bwMode="auto">
            <a:xfrm>
              <a:off x="1020" y="1389"/>
              <a:ext cx="771" cy="317"/>
            </a:xfrm>
            <a:prstGeom prst="ellips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1515" name="Text Box 16"/>
            <p:cNvSpPr txBox="1">
              <a:spLocks noChangeArrowheads="1"/>
            </p:cNvSpPr>
            <p:nvPr/>
          </p:nvSpPr>
          <p:spPr bwMode="auto">
            <a:xfrm>
              <a:off x="1237" y="1434"/>
              <a:ext cx="3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9pPr>
            </a:lstStyle>
            <a:p>
              <a:pPr eaLnBrk="1" hangingPunct="1"/>
              <a:r>
                <a:rPr lang="de-DE"/>
                <a:t>7,8</a:t>
              </a:r>
              <a:endParaRPr lang="de-CH"/>
            </a:p>
          </p:txBody>
        </p:sp>
      </p:grpSp>
    </p:spTree>
    <p:extLst>
      <p:ext uri="{BB962C8B-B14F-4D97-AF65-F5344CB8AC3E}">
        <p14:creationId xmlns:p14="http://schemas.microsoft.com/office/powerpoint/2010/main" val="421368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b="1" dirty="0" smtClean="0"/>
              <a:t>Example1: </a:t>
            </a:r>
            <a:r>
              <a:rPr lang="de-CH" b="1" dirty="0" err="1" smtClean="0"/>
              <a:t>Decision</a:t>
            </a:r>
            <a:r>
              <a:rPr lang="de-CH" b="1" dirty="0" smtClean="0"/>
              <a:t> </a:t>
            </a:r>
            <a:r>
              <a:rPr lang="de-CH" b="1" dirty="0" err="1" smtClean="0"/>
              <a:t>Tree</a:t>
            </a:r>
            <a:r>
              <a:rPr lang="de-CH" b="1" dirty="0" smtClean="0"/>
              <a:t> </a:t>
            </a:r>
            <a:r>
              <a:rPr lang="de-CH" b="1" dirty="0" err="1" smtClean="0"/>
              <a:t>classification</a:t>
            </a:r>
            <a:endParaRPr lang="de-CH" dirty="0"/>
          </a:p>
        </p:txBody>
      </p:sp>
      <p:pic>
        <p:nvPicPr>
          <p:cNvPr id="1029" name="Picture 5" descr="http://web.fhnw.ch/personenseiten/taoufik.nouri/Data%20Mining/Course/Course3/DM-Par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12681"/>
            <a:ext cx="6934200" cy="40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571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54115"/>
            <a:ext cx="349188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cs typeface="Arial" pitchFamily="34" charset="0"/>
              </a:rPr>
              <a:t>From Tree to Rules: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n-US" sz="19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http://web.fhnw.ch/personenseiten/taoufik.nouri/Data%20Mining/Course/Course3/DM-Par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7822171" cy="374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499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eb.fhnw.ch/personenseiten/taoufik.nouri/Data%20Mining/Course/Course3/DM-Par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6657975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eck 3"/>
          <p:cNvSpPr/>
          <p:nvPr/>
        </p:nvSpPr>
        <p:spPr>
          <a:xfrm>
            <a:off x="395536" y="188640"/>
            <a:ext cx="3779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b="1" dirty="0" smtClean="0"/>
              <a:t>Example2: </a:t>
            </a:r>
            <a:r>
              <a:rPr lang="de-CH" b="1" dirty="0" err="1" smtClean="0"/>
              <a:t>Decision</a:t>
            </a:r>
            <a:r>
              <a:rPr lang="de-CH" b="1" dirty="0" smtClean="0"/>
              <a:t> </a:t>
            </a:r>
            <a:r>
              <a:rPr lang="de-CH" b="1" dirty="0" err="1" smtClean="0"/>
              <a:t>Tree</a:t>
            </a:r>
            <a:r>
              <a:rPr lang="de-CH" b="1" dirty="0" smtClean="0"/>
              <a:t> </a:t>
            </a:r>
            <a:r>
              <a:rPr lang="de-CH" b="1" dirty="0" err="1" smtClean="0"/>
              <a:t>classification</a:t>
            </a:r>
            <a:endParaRPr lang="de-CH" dirty="0"/>
          </a:p>
        </p:txBody>
      </p:sp>
      <p:sp>
        <p:nvSpPr>
          <p:cNvPr id="5" name="Textfeld 4"/>
          <p:cNvSpPr txBox="1"/>
          <p:nvPr/>
        </p:nvSpPr>
        <p:spPr>
          <a:xfrm>
            <a:off x="539552" y="5589240"/>
            <a:ext cx="6618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1. Extrahieren Sie eine </a:t>
            </a:r>
            <a:r>
              <a:rPr lang="de-CH" dirty="0" err="1" smtClean="0"/>
              <a:t>Rule</a:t>
            </a:r>
            <a:r>
              <a:rPr lang="de-CH" dirty="0" smtClean="0"/>
              <a:t> von diesem Baum!</a:t>
            </a:r>
          </a:p>
          <a:p>
            <a:r>
              <a:rPr lang="de-CH" dirty="0" smtClean="0"/>
              <a:t>2. Ryan hat NO </a:t>
            </a:r>
            <a:r>
              <a:rPr lang="de-CH" dirty="0" err="1" smtClean="0"/>
              <a:t>refund</a:t>
            </a:r>
            <a:r>
              <a:rPr lang="de-CH" dirty="0" smtClean="0"/>
              <a:t>, </a:t>
            </a:r>
            <a:r>
              <a:rPr lang="de-CH" dirty="0" err="1" smtClean="0"/>
              <a:t>Married</a:t>
            </a:r>
            <a:r>
              <a:rPr lang="de-CH" dirty="0" smtClean="0"/>
              <a:t>, Income 120K </a:t>
            </a:r>
            <a:r>
              <a:rPr lang="de-CH" dirty="0" err="1" smtClean="0"/>
              <a:t>Cheatet</a:t>
            </a:r>
            <a:r>
              <a:rPr lang="de-CH" dirty="0" smtClean="0"/>
              <a:t> er oder nicht?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11162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Association </a:t>
            </a:r>
            <a:r>
              <a:rPr lang="en-US" dirty="0" smtClean="0"/>
              <a:t>Rules, </a:t>
            </a:r>
            <a:r>
              <a:rPr lang="en-US" dirty="0" smtClean="0">
                <a:solidFill>
                  <a:srgbClr val="FF0000"/>
                </a:solidFill>
              </a:rPr>
              <a:t>unsupervised</a:t>
            </a:r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67544" y="1484784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b="1" dirty="0" smtClean="0"/>
              <a:t>Warenkorbanalyse (Beispiel für das Auffinden von Assoziationsregeln):</a:t>
            </a:r>
            <a:r>
              <a:rPr lang="de-CH" dirty="0" smtClean="0"/>
              <a:t> Unter einem Warenkorb versteht man dabei eine Sammlung von Dingen, die ein Kunde etwa in einem Supermarkt in einer Transaktion erworben hat. </a:t>
            </a:r>
          </a:p>
          <a:p>
            <a:r>
              <a:rPr lang="de-CH" dirty="0" smtClean="0"/>
              <a:t>Lieferanten oder Ladeninhaber sowie Supermarktbetreiber möchten nun herausfinden, welche Dinge zusammen gekauft werden, etwa um deren Platzierung im Regal oder in der Werbung zu verbessern. </a:t>
            </a:r>
          </a:p>
          <a:p>
            <a:endParaRPr lang="de-CH" dirty="0" smtClean="0"/>
          </a:p>
          <a:p>
            <a:r>
              <a:rPr lang="de-CH" b="1" dirty="0" smtClean="0"/>
              <a:t>Idee der Assoziationsregel:</a:t>
            </a:r>
            <a:endParaRPr lang="de-CH" dirty="0" smtClean="0"/>
          </a:p>
          <a:p>
            <a:r>
              <a:rPr lang="de-CH" u="sng" dirty="0" smtClean="0"/>
              <a:t>informal erkennen des Zusammenhangs zwischen verschiedenen Teilen: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=&gt; z.B. gemeinsam in Kundentransaktionen erscheinende Teil:  "Füller =&gt; Tinte"</a:t>
            </a:r>
          </a:p>
          <a:p>
            <a:r>
              <a:rPr lang="de-CH" u="sng" dirty="0" smtClean="0"/>
              <a:t>Ziel: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einen gewissen Rahmen zu schaffen, in welchem sich derartige Aussagen (oder Vermutungen) einerseits erhärten und andererseits sogar systematisch ermitteln lassen.</a:t>
            </a:r>
          </a:p>
          <a:p>
            <a:endParaRPr lang="de-CH" dirty="0" smtClean="0"/>
          </a:p>
          <a:p>
            <a:r>
              <a:rPr lang="de-CH" b="1" dirty="0" smtClean="0"/>
              <a:t>Assoziationsregel: LS </a:t>
            </a:r>
            <a:r>
              <a:rPr lang="de-CH" b="1" dirty="0"/>
              <a:t>=&gt; RS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35066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227715"/>
              </p:ext>
            </p:extLst>
          </p:nvPr>
        </p:nvGraphicFramePr>
        <p:xfrm>
          <a:off x="107504" y="581945"/>
          <a:ext cx="8381194" cy="4641377"/>
        </p:xfrm>
        <a:graphic>
          <a:graphicData uri="http://schemas.openxmlformats.org/drawingml/2006/table">
            <a:tbl>
              <a:tblPr/>
              <a:tblGrid>
                <a:gridCol w="1424803"/>
                <a:gridCol w="1424803"/>
                <a:gridCol w="1424803"/>
                <a:gridCol w="1424803"/>
                <a:gridCol w="1424803"/>
                <a:gridCol w="1257179"/>
              </a:tblGrid>
              <a:tr h="357029">
                <a:tc>
                  <a:txBody>
                    <a:bodyPr/>
                    <a:lstStyle/>
                    <a:p>
                      <a:pPr algn="ctr"/>
                      <a:r>
                        <a:rPr lang="de-CH" sz="1700" b="1" dirty="0"/>
                        <a:t>TID</a:t>
                      </a:r>
                      <a:endParaRPr lang="de-CH" sz="1700" dirty="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 b="1"/>
                        <a:t>KundenID</a:t>
                      </a:r>
                      <a:endParaRPr lang="de-CH" sz="170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 b="1"/>
                        <a:t>Datum</a:t>
                      </a:r>
                      <a:endParaRPr lang="de-CH" sz="170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 b="1"/>
                        <a:t>Teil</a:t>
                      </a:r>
                      <a:endParaRPr lang="de-CH" sz="170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 b="1"/>
                        <a:t>Preis</a:t>
                      </a:r>
                      <a:endParaRPr lang="de-CH" sz="170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 b="1"/>
                        <a:t>Qty</a:t>
                      </a:r>
                      <a:endParaRPr lang="de-CH" sz="170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</a:tr>
              <a:tr h="357029"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134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201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02.12.97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Füller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35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2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7029"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134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 dirty="0"/>
                        <a:t>201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02.12.97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Tinte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2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7029"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134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201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02.12.97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Heft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5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3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7029"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134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201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02.12.97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Seife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6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7029"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107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83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13.11.97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Füller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35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</a:tr>
              <a:tr h="357029"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107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83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13.11.97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Tinte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2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</a:tr>
              <a:tr h="357029"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107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83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13.11.97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Heft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5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</a:tr>
              <a:tr h="357029"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110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135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13.11.97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Füller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35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7029"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110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135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13.11.97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Heft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5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7029"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103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201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26.08.97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Füller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35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2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</a:tr>
              <a:tr h="357029"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103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201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26.08.97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Tinte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2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2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</a:tr>
              <a:tr h="357029"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103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201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26.08.97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Seife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/>
                        <a:t>1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700" dirty="0"/>
                        <a:t>4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1663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(Warenkorb-) Tabelle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  </a:t>
            </a:r>
          </a:p>
        </p:txBody>
      </p:sp>
    </p:spTree>
    <p:extLst>
      <p:ext uri="{BB962C8B-B14F-4D97-AF65-F5344CB8AC3E}">
        <p14:creationId xmlns:p14="http://schemas.microsoft.com/office/powerpoint/2010/main" val="1660178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091452"/>
            <a:ext cx="896448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wobei 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LS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(linke Seite) und 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RS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(rechte Seite) disjunkte Mengen von Dingen („Itemsets11) sind und die Bedeutung analog zum Beispiel lautet: Wird jedes Teil in der linken Seite 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LS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gekauft, so wird (wahrscheinlich) auch jedes Teil in der rechten Seite 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RS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gekauft.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Wir gehen damit also aus von einer Menge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 I = {i</a:t>
            </a:r>
            <a:r>
              <a:rPr kumimoji="0" lang="de-DE" sz="18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 ... i</a:t>
            </a:r>
            <a:r>
              <a:rPr kumimoji="0" lang="de-DE" sz="18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m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}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von Dingen oder Items und bezeichnen Mengen von Dingen, also Teilmengen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T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ymbol" pitchFamily="18" charset="2"/>
                <a:cs typeface="Arial" pitchFamily="34" charset="0"/>
              </a:rPr>
              <a:t>Í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 I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als Transaktionen. Der Gegenstand der Analyse ist eine "Datenbank" 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D = {</a:t>
            </a:r>
            <a:r>
              <a:rPr kumimoji="0" lang="de-DE" sz="1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T</a:t>
            </a:r>
            <a:r>
              <a:rPr kumimoji="0" lang="de-DE" sz="18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 ... </a:t>
            </a:r>
            <a:r>
              <a:rPr kumimoji="0" lang="de-DE" sz="1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T</a:t>
            </a:r>
            <a:r>
              <a:rPr kumimoji="0" lang="de-DE" sz="18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k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}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von Transaktionen.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cs typeface="Arial" pitchFamily="34" charset="0"/>
              </a:rPr>
              <a:t>formale Beschreibung von Warenkorb: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cs typeface="Arial" pitchFamily="34" charset="0"/>
              </a:rPr>
              <a:t>Die betrachtete Menge D umfasst vier Transaktionen, die jeweils durch einen </a:t>
            </a:r>
            <a:r>
              <a:rPr kumimoji="0" lang="de-DE" sz="1800" b="0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cs typeface="Arial" pitchFamily="34" charset="0"/>
              </a:rPr>
              <a:t>Identifikator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cs typeface="Arial" pitchFamily="34" charset="0"/>
              </a:rPr>
              <a:t> eindeutig gekennzeichnet sind.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cs typeface="Arial" pitchFamily="34" charset="0"/>
              </a:rPr>
              <a:t>Die Transaktionen sind über einer Menge</a:t>
            </a:r>
            <a:b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    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I = {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Füller, Tinte, Heft, Seife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, ...}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cs typeface="Arial" pitchFamily="34" charset="0"/>
              </a:rPr>
              <a:t>von Teilen gebildet.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Assoziationsregeln schreiben wir dann auch in der Form 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R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b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        LS =&gt; RS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338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eaLnBrk="1" hangingPunct="1"/>
            <a:fld id="{04055556-E2A2-4EA7-A9DD-512D3AE5D803}" type="slidenum">
              <a:rPr lang="de-CH">
                <a:latin typeface="Syntno" pitchFamily="2" charset="0"/>
              </a:rPr>
              <a:pPr eaLnBrk="1" hangingPunct="1"/>
              <a:t>2</a:t>
            </a:fld>
            <a:r>
              <a:rPr lang="de-CH">
                <a:latin typeface="Syntno" pitchFamily="2" charset="0"/>
              </a:rPr>
              <a:t>/35  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1023938" y="1120775"/>
            <a:ext cx="43268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algn="l" eaLnBrk="1" hangingPunct="1"/>
            <a:r>
              <a:rPr lang="de-DE" sz="3200" dirty="0"/>
              <a:t>2.1 </a:t>
            </a:r>
            <a:r>
              <a:rPr lang="de-DE" sz="3200" dirty="0" smtClean="0"/>
              <a:t>Entscheidungsbaum, </a:t>
            </a:r>
            <a:r>
              <a:rPr lang="de-DE" sz="3200" dirty="0" err="1" smtClean="0">
                <a:solidFill>
                  <a:srgbClr val="FF0000"/>
                </a:solidFill>
              </a:rPr>
              <a:t>supervised</a:t>
            </a:r>
            <a:endParaRPr lang="de-CH" sz="3200" dirty="0">
              <a:solidFill>
                <a:srgbClr val="FF0000"/>
              </a:solidFill>
            </a:endParaRPr>
          </a:p>
        </p:txBody>
      </p:sp>
      <p:sp>
        <p:nvSpPr>
          <p:cNvPr id="10244" name="Text Box 271"/>
          <p:cNvSpPr txBox="1">
            <a:spLocks noChangeArrowheads="1"/>
          </p:cNvSpPr>
          <p:nvPr/>
        </p:nvSpPr>
        <p:spPr bwMode="auto">
          <a:xfrm>
            <a:off x="6424613" y="2060575"/>
            <a:ext cx="2540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algn="l" eaLnBrk="1" hangingPunct="1"/>
            <a:r>
              <a:rPr lang="de-DE">
                <a:latin typeface="Syntno" pitchFamily="2" charset="0"/>
              </a:rPr>
              <a:t>ntrain  = Anzahl Objekte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Hier: ntrain = 10</a:t>
            </a:r>
          </a:p>
          <a:p>
            <a:pPr algn="l" eaLnBrk="1" hangingPunct="1"/>
            <a:endParaRPr lang="de-DE">
              <a:latin typeface="Syntno" pitchFamily="2" charset="0"/>
            </a:endParaRPr>
          </a:p>
          <a:p>
            <a:pPr algn="l" eaLnBrk="1" hangingPunct="1"/>
            <a:r>
              <a:rPr lang="de-DE">
                <a:latin typeface="Syntno" pitchFamily="2" charset="0"/>
              </a:rPr>
              <a:t>(Die Trainingsdaten sollten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repräsentativ für alle 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möglichen Daten sein.)</a:t>
            </a:r>
            <a:endParaRPr lang="de-CH">
              <a:latin typeface="Syntno" pitchFamily="2" charset="0"/>
            </a:endParaRPr>
          </a:p>
        </p:txBody>
      </p:sp>
      <p:sp>
        <p:nvSpPr>
          <p:cNvPr id="10245" name="Text Box 272"/>
          <p:cNvSpPr txBox="1">
            <a:spLocks noChangeArrowheads="1"/>
          </p:cNvSpPr>
          <p:nvPr/>
        </p:nvSpPr>
        <p:spPr bwMode="auto">
          <a:xfrm>
            <a:off x="6424613" y="3894138"/>
            <a:ext cx="27003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algn="l" eaLnBrk="1" hangingPunct="1"/>
            <a:r>
              <a:rPr lang="de-DE">
                <a:latin typeface="Syntno" pitchFamily="2" charset="0"/>
              </a:rPr>
              <a:t>Wähle zufällig ntrain</a:t>
            </a:r>
            <a:r>
              <a:rPr lang="de-DE"/>
              <a:t> </a:t>
            </a:r>
            <a:endParaRPr lang="de-DE">
              <a:latin typeface="Syntno" pitchFamily="2" charset="0"/>
            </a:endParaRPr>
          </a:p>
          <a:p>
            <a:pPr algn="l" eaLnBrk="1" hangingPunct="1"/>
            <a:r>
              <a:rPr lang="de-DE">
                <a:latin typeface="Syntno" pitchFamily="2" charset="0"/>
              </a:rPr>
              <a:t>Objekte aus den InputDaten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(Wiederholungen sind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erlaubt)</a:t>
            </a:r>
            <a:endParaRPr lang="de-CH">
              <a:latin typeface="Syntno" pitchFamily="2" charset="0"/>
            </a:endParaRPr>
          </a:p>
        </p:txBody>
      </p:sp>
      <p:grpSp>
        <p:nvGrpSpPr>
          <p:cNvPr id="5413" name="Group 293"/>
          <p:cNvGrpSpPr>
            <a:grpSpLocks/>
          </p:cNvGrpSpPr>
          <p:nvPr/>
        </p:nvGrpSpPr>
        <p:grpSpPr bwMode="auto">
          <a:xfrm>
            <a:off x="6548438" y="5006975"/>
            <a:ext cx="2200275" cy="366713"/>
            <a:chOff x="4047" y="3035"/>
            <a:chExt cx="1386" cy="231"/>
          </a:xfrm>
        </p:grpSpPr>
        <p:sp>
          <p:nvSpPr>
            <p:cNvPr id="10260" name="AutoShape 294"/>
            <p:cNvSpPr>
              <a:spLocks noChangeArrowheads="1"/>
            </p:cNvSpPr>
            <p:nvPr/>
          </p:nvSpPr>
          <p:spPr bwMode="auto">
            <a:xfrm>
              <a:off x="4047" y="3110"/>
              <a:ext cx="227" cy="91"/>
            </a:xfrm>
            <a:prstGeom prst="rightArrow">
              <a:avLst>
                <a:gd name="adj1" fmla="val 50000"/>
                <a:gd name="adj2" fmla="val 62363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61" name="Text Box 295"/>
            <p:cNvSpPr txBox="1">
              <a:spLocks noChangeArrowheads="1"/>
            </p:cNvSpPr>
            <p:nvPr/>
          </p:nvSpPr>
          <p:spPr bwMode="auto">
            <a:xfrm>
              <a:off x="4286" y="3035"/>
              <a:ext cx="114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9pPr>
            </a:lstStyle>
            <a:p>
              <a:pPr algn="l" eaLnBrk="1" hangingPunct="1"/>
              <a:r>
                <a:rPr lang="de-DE">
                  <a:solidFill>
                    <a:srgbClr val="FF0000"/>
                  </a:solidFill>
                </a:rPr>
                <a:t>TrainingSet Trn</a:t>
              </a:r>
              <a:r>
                <a:rPr lang="de-DE" baseline="-25000">
                  <a:solidFill>
                    <a:srgbClr val="FF0000"/>
                  </a:solidFill>
                </a:rPr>
                <a:t>1</a:t>
              </a:r>
              <a:endParaRPr lang="de-CH" baseline="-25000">
                <a:solidFill>
                  <a:srgbClr val="FF0000"/>
                </a:solidFill>
              </a:endParaRPr>
            </a:p>
          </p:txBody>
        </p:sp>
      </p:grpSp>
      <p:grpSp>
        <p:nvGrpSpPr>
          <p:cNvPr id="5416" name="Group 296"/>
          <p:cNvGrpSpPr>
            <a:grpSpLocks/>
          </p:cNvGrpSpPr>
          <p:nvPr/>
        </p:nvGrpSpPr>
        <p:grpSpPr bwMode="auto">
          <a:xfrm>
            <a:off x="6548438" y="5435600"/>
            <a:ext cx="2200275" cy="366713"/>
            <a:chOff x="4047" y="3424"/>
            <a:chExt cx="1386" cy="231"/>
          </a:xfrm>
        </p:grpSpPr>
        <p:sp>
          <p:nvSpPr>
            <p:cNvPr id="10258" name="AutoShape 297"/>
            <p:cNvSpPr>
              <a:spLocks noChangeArrowheads="1"/>
            </p:cNvSpPr>
            <p:nvPr/>
          </p:nvSpPr>
          <p:spPr bwMode="auto">
            <a:xfrm>
              <a:off x="4047" y="3499"/>
              <a:ext cx="227" cy="91"/>
            </a:xfrm>
            <a:prstGeom prst="rightArrow">
              <a:avLst>
                <a:gd name="adj1" fmla="val 50000"/>
                <a:gd name="adj2" fmla="val 62363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59" name="Text Box 298"/>
            <p:cNvSpPr txBox="1">
              <a:spLocks noChangeArrowheads="1"/>
            </p:cNvSpPr>
            <p:nvPr/>
          </p:nvSpPr>
          <p:spPr bwMode="auto">
            <a:xfrm>
              <a:off x="4286" y="3424"/>
              <a:ext cx="114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99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9pPr>
            </a:lstStyle>
            <a:p>
              <a:pPr algn="l" eaLnBrk="1" hangingPunct="1"/>
              <a:r>
                <a:rPr lang="de-DE">
                  <a:solidFill>
                    <a:schemeClr val="folHlink"/>
                  </a:solidFill>
                </a:rPr>
                <a:t>TrainingSet Trn</a:t>
              </a:r>
              <a:r>
                <a:rPr lang="de-DE" baseline="-25000">
                  <a:solidFill>
                    <a:schemeClr val="folHlink"/>
                  </a:solidFill>
                </a:rPr>
                <a:t>2</a:t>
              </a:r>
              <a:endParaRPr lang="de-CH" baseline="-25000">
                <a:solidFill>
                  <a:schemeClr val="folHlink"/>
                </a:solidFill>
              </a:endParaRPr>
            </a:p>
          </p:txBody>
        </p:sp>
      </p:grpSp>
      <p:pic>
        <p:nvPicPr>
          <p:cNvPr id="5429" name="Picture 309" descr="ts1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98638"/>
            <a:ext cx="5586412" cy="4375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31" name="Picture 311" descr="ts2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98638"/>
            <a:ext cx="5586412" cy="437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34" name="Picture 314" descr="ts3"/>
          <p:cNvPicPr>
            <a:picLocks noGrp="1"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98638"/>
            <a:ext cx="5586412" cy="437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53" name="Rectangle 317"/>
          <p:cNvSpPr>
            <a:spLocks noChangeArrowheads="1"/>
          </p:cNvSpPr>
          <p:nvPr/>
        </p:nvSpPr>
        <p:spPr bwMode="auto">
          <a:xfrm>
            <a:off x="900113" y="1844675"/>
            <a:ext cx="647700" cy="609600"/>
          </a:xfrm>
          <a:prstGeom prst="rect">
            <a:avLst/>
          </a:prstGeom>
          <a:solidFill>
            <a:srgbClr val="F3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CH" sz="1700"/>
              <a:t>Obj.</a:t>
            </a:r>
          </a:p>
          <a:p>
            <a:r>
              <a:rPr lang="de-DE" sz="1700"/>
              <a:t>Nbr</a:t>
            </a:r>
            <a:endParaRPr lang="de-CH" sz="1700"/>
          </a:p>
        </p:txBody>
      </p:sp>
      <p:sp>
        <p:nvSpPr>
          <p:cNvPr id="2" name="Textfeld 1"/>
          <p:cNvSpPr txBox="1"/>
          <p:nvPr/>
        </p:nvSpPr>
        <p:spPr>
          <a:xfrm>
            <a:off x="827088" y="6309320"/>
            <a:ext cx="2340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Allgemeine DB, Muster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3830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79512" y="116632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b="1" dirty="0" smtClean="0">
                <a:solidFill>
                  <a:srgbClr val="FF0000"/>
                </a:solidFill>
              </a:rPr>
              <a:t>Support </a:t>
            </a:r>
            <a:r>
              <a:rPr lang="de-CH" dirty="0" smtClean="0"/>
              <a:t>einer Menge von Dingen: Die „Wichtigkeit" oder Bedeutung einer Menge von Dingen. Je höher der durch das Mass zugeordnete Wert, desto wichtiger die betreffende Menge. </a:t>
            </a: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251520" y="1340768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b="1" dirty="0" err="1" smtClean="0">
                <a:solidFill>
                  <a:srgbClr val="FF0000"/>
                </a:solidFill>
              </a:rPr>
              <a:t>Confidence</a:t>
            </a:r>
            <a:r>
              <a:rPr lang="de-CH" b="1" dirty="0" smtClean="0">
                <a:solidFill>
                  <a:srgbClr val="FF0000"/>
                </a:solidFill>
              </a:rPr>
              <a:t>: </a:t>
            </a:r>
            <a:r>
              <a:rPr lang="de-CH" dirty="0" smtClean="0"/>
              <a:t>Die „Stärke" einer Regel.</a:t>
            </a:r>
            <a:br>
              <a:rPr lang="de-CH" dirty="0" smtClean="0"/>
            </a:br>
            <a:r>
              <a:rPr lang="de-CH" dirty="0" smtClean="0"/>
              <a:t>Die </a:t>
            </a:r>
            <a:r>
              <a:rPr lang="de-CH" dirty="0" err="1" smtClean="0"/>
              <a:t>Confidence</a:t>
            </a:r>
            <a:r>
              <a:rPr lang="de-CH" dirty="0" smtClean="0"/>
              <a:t> einer Regel </a:t>
            </a:r>
            <a:r>
              <a:rPr lang="de-CH" b="1" dirty="0"/>
              <a:t>R</a:t>
            </a:r>
            <a:r>
              <a:rPr lang="de-CH" dirty="0" smtClean="0"/>
              <a:t>:  </a:t>
            </a:r>
            <a:r>
              <a:rPr lang="de-CH" b="1" dirty="0"/>
              <a:t>LS =&gt; RS</a:t>
            </a:r>
            <a:r>
              <a:rPr lang="de-CH" dirty="0" smtClean="0"/>
              <a:t>: bezeichnet man der Prozentsatz der Transaktionen, die RS umfassen, falls sie auch alle Elemente von LS enthalten</a:t>
            </a:r>
            <a:endParaRPr lang="de-CH" dirty="0"/>
          </a:p>
        </p:txBody>
      </p:sp>
      <p:sp>
        <p:nvSpPr>
          <p:cNvPr id="6" name="Rechteck 5"/>
          <p:cNvSpPr/>
          <p:nvPr/>
        </p:nvSpPr>
        <p:spPr>
          <a:xfrm>
            <a:off x="467544" y="3140968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smtClean="0"/>
              <a:t>Die </a:t>
            </a:r>
            <a:r>
              <a:rPr lang="de-CH" dirty="0" err="1" smtClean="0"/>
              <a:t>Confidence</a:t>
            </a:r>
            <a:r>
              <a:rPr lang="de-CH" dirty="0" smtClean="0"/>
              <a:t> einer Regel deutet damit den Grad der Korrelation zwischen Verkäufen von Mengen von Dingen (in der Datenbank) an. Diese Definition von </a:t>
            </a:r>
            <a:r>
              <a:rPr lang="de-CH" dirty="0" err="1" smtClean="0"/>
              <a:t>Confidence</a:t>
            </a:r>
            <a:r>
              <a:rPr lang="de-CH" dirty="0" smtClean="0"/>
              <a:t> benutzt den Support , d.h. sie sind aus mathematischer Sicht nicht unabhängig voneinander. </a:t>
            </a:r>
          </a:p>
          <a:p>
            <a:r>
              <a:rPr lang="de-CH" dirty="0" smtClean="0"/>
              <a:t>Man kann dies durchaus als eine gewisse Kritik an diesen beiden Massen ansehen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47876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79512" y="476672"/>
            <a:ext cx="88569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smtClean="0"/>
              <a:t>Betrachten wir hierzu einige Beispiele:</a:t>
            </a:r>
          </a:p>
          <a:p>
            <a:r>
              <a:rPr lang="de-CH" dirty="0" smtClean="0"/>
              <a:t>Die oben bereits betrachtete Regel R : „Füller =&gt; Tinte" lässt sich wie folgt bewerten:</a:t>
            </a:r>
          </a:p>
          <a:p>
            <a:r>
              <a:rPr lang="de-CH" dirty="0" smtClean="0"/>
              <a:t>Da die Teile Füller und Tinte in drei der vier in Transaktionen gemeinsam vorkommen, gilt</a:t>
            </a:r>
            <a:br>
              <a:rPr lang="de-CH" dirty="0" smtClean="0"/>
            </a:br>
            <a:r>
              <a:rPr lang="de-CH" dirty="0"/>
              <a:t>    </a:t>
            </a:r>
            <a:r>
              <a:rPr lang="de-CH" b="1" dirty="0"/>
              <a:t>supp(R)</a:t>
            </a:r>
            <a:r>
              <a:rPr lang="de-CH" dirty="0"/>
              <a:t> = 3/4 = 0,75</a:t>
            </a:r>
            <a:br>
              <a:rPr lang="de-CH" dirty="0"/>
            </a:br>
            <a:r>
              <a:rPr lang="de-CH" dirty="0" smtClean="0"/>
              <a:t>Weiter gilt supp(Füller) = 4/4 = 1, also erhält man</a:t>
            </a:r>
            <a:br>
              <a:rPr lang="de-CH" dirty="0" smtClean="0"/>
            </a:br>
            <a:r>
              <a:rPr lang="de-CH" dirty="0"/>
              <a:t>    </a:t>
            </a:r>
            <a:r>
              <a:rPr lang="de-CH" b="1" dirty="0" err="1"/>
              <a:t>conf</a:t>
            </a:r>
            <a:r>
              <a:rPr lang="de-CH" b="1" dirty="0"/>
              <a:t>(R)</a:t>
            </a:r>
            <a:r>
              <a:rPr lang="de-CH" dirty="0"/>
              <a:t> = 0,75/1 = 0,75</a:t>
            </a:r>
            <a:br>
              <a:rPr lang="de-CH" dirty="0"/>
            </a:br>
            <a:r>
              <a:rPr lang="de-CH" dirty="0" smtClean="0"/>
              <a:t>Es enthalten also 3/4 der Transaktionen Tinte, sofern sie bereits Füller enthalten.</a:t>
            </a:r>
          </a:p>
          <a:p>
            <a:r>
              <a:rPr lang="de-CH" dirty="0" smtClean="0"/>
              <a:t>Die Regel laute „Bier =&gt;Chips":</a:t>
            </a:r>
            <a:br>
              <a:rPr lang="de-CH" dirty="0" smtClean="0"/>
            </a:br>
            <a:r>
              <a:rPr lang="de-CH" dirty="0" smtClean="0"/>
              <a:t>Ein Support von 0,8 bedeutet dann, dass in 80 % der Transaktionen Bier und Chips gemeinsam vorkommen; unabhängig davon bedeutet eine </a:t>
            </a:r>
            <a:r>
              <a:rPr lang="de-CH" dirty="0" err="1" smtClean="0"/>
              <a:t>Confidence</a:t>
            </a:r>
            <a:r>
              <a:rPr lang="de-CH" dirty="0" smtClean="0"/>
              <a:t> von 0,5, dass die Hälfte der Leute, die Bier gekauft haben, auch Chips (dazu) gekauft haben.</a:t>
            </a:r>
          </a:p>
          <a:p>
            <a:r>
              <a:rPr lang="de-CH" dirty="0" smtClean="0"/>
              <a:t>Ist der Support gering, kann es sich um einen zufälligen Zusammenhang handeln (z.B. "Heft =&gt; Seife")</a:t>
            </a:r>
          </a:p>
          <a:p>
            <a:r>
              <a:rPr lang="de-CH" dirty="0" err="1" smtClean="0"/>
              <a:t>Iist</a:t>
            </a:r>
            <a:r>
              <a:rPr lang="de-CH" dirty="0" smtClean="0"/>
              <a:t> die </a:t>
            </a:r>
            <a:r>
              <a:rPr lang="de-CH" dirty="0" err="1" smtClean="0"/>
              <a:t>Confidence</a:t>
            </a:r>
            <a:r>
              <a:rPr lang="de-CH" dirty="0" smtClean="0"/>
              <a:t> einer Regel gering , so ist die linke Seite nicht stark mit der rechten korreliert (z.B. bei "Heft =&gt; Seife").</a:t>
            </a:r>
          </a:p>
          <a:p>
            <a:r>
              <a:rPr lang="de-CH" dirty="0" smtClean="0"/>
              <a:t>In realen Anwendungen wird man meistens so vorgehen, dass man einen Mindest-Support sowie eine Minimal-</a:t>
            </a:r>
            <a:r>
              <a:rPr lang="de-CH" dirty="0" err="1" smtClean="0"/>
              <a:t>Confidence</a:t>
            </a:r>
            <a:r>
              <a:rPr lang="de-CH" dirty="0" smtClean="0"/>
              <a:t> vorgibt und sich dann nur für Regeln interessiert, welche beides enthalten.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07144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9512" y="1100351"/>
            <a:ext cx="8424936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Beispiel Warenkorbtabelle mit 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ymbol" pitchFamily="18" charset="2"/>
                <a:cs typeface="Arial" pitchFamily="34" charset="0"/>
              </a:rPr>
              <a:t>s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 = 0.7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und 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ymbol" pitchFamily="18" charset="2"/>
                <a:cs typeface="Arial" pitchFamily="34" charset="0"/>
              </a:rPr>
              <a:t>g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 = 0.8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I = {Füller, Tinte, Heft, Seife}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häufige </a:t>
            </a:r>
            <a:r>
              <a:rPr kumimoji="0" lang="de-DE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Einermenge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  </a:t>
            </a:r>
            <a:b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{{Füller}, {Tinte}, {Heft}}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häufige Zweiermenge:   </a:t>
            </a:r>
            <a:b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{{Füller, Tinte}, {{Füller, Heft}}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potenziellen Regeln:</a:t>
            </a:r>
            <a:b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Füller =&gt; Tinte</a:t>
            </a:r>
            <a:b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de-DE" sz="1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Tinte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 =&gt; Füller</a:t>
            </a:r>
            <a:b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de-DE" sz="1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Füller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 =&gt; Heft</a:t>
            </a:r>
            <a:b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de-DE" sz="1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Heft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 =&gt; Füller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Überprüfen mit </a:t>
            </a:r>
            <a:r>
              <a:rPr kumimoji="0" lang="de-DE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Confidence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b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de-DE" sz="1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conf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(1) = 0.75</a:t>
            </a:r>
            <a:b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de-DE" sz="1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conf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(2) = 1</a:t>
            </a:r>
            <a:b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de-DE" sz="1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conf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(1) = 0.75</a:t>
            </a:r>
            <a:b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de-DE" sz="1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conf</a:t>
            </a: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urier New" pitchFamily="49" charset="0"/>
                <a:cs typeface="Courier New" pitchFamily="49" charset="0"/>
              </a:rPr>
              <a:t>(4) = 1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24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388657"/>
              </p:ext>
            </p:extLst>
          </p:nvPr>
        </p:nvGraphicFramePr>
        <p:xfrm>
          <a:off x="251520" y="836712"/>
          <a:ext cx="4114800" cy="1828800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  <a:gridCol w="1028700"/>
                <a:gridCol w="10287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CH" b="1" dirty="0"/>
                        <a:t>LS</a:t>
                      </a:r>
                      <a:endParaRPr lang="de-CH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b="1"/>
                        <a:t>RS</a:t>
                      </a:r>
                      <a:endParaRPr lang="de-CH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b="1"/>
                        <a:t>supp</a:t>
                      </a:r>
                      <a:endParaRPr lang="de-CH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b="1"/>
                        <a:t>conf</a:t>
                      </a:r>
                      <a:endParaRPr lang="de-CH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CH"/>
                        <a:t>Füller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/>
                        <a:t>Tinte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/>
                        <a:t>0.7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/>
                        <a:t>0.75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CH"/>
                        <a:t>Tinte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/>
                        <a:t>Füller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/>
                        <a:t>0.7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CH"/>
                        <a:t>Füller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/>
                        <a:t>Heft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0.7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/>
                        <a:t>0.75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CH"/>
                        <a:t>Heft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/>
                        <a:t>Füller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/>
                        <a:t>0.7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E1E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232574"/>
            <a:ext cx="20697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Lösungsansätze: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5246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eb.fhnw.ch/personenseiten/taoufik.nouri/Data%20Mining/Course/Course4/DM-Par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6515100" cy="368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539552" y="260648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Beispiel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33764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http://web.fhnw.ch/personenseiten/taoufik.nouri/Data%20Mining/Course/Exercices/DM-exe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85" y="908720"/>
            <a:ext cx="6984776" cy="493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eck 4"/>
          <p:cNvSpPr/>
          <p:nvPr/>
        </p:nvSpPr>
        <p:spPr>
          <a:xfrm>
            <a:off x="718052" y="5733256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Having the following Rule: </a:t>
            </a:r>
            <a:r>
              <a:rPr lang="en-US" b="1" dirty="0"/>
              <a:t>Rule:</a:t>
            </a:r>
            <a:r>
              <a:rPr lang="en-US" dirty="0"/>
              <a:t> </a:t>
            </a:r>
            <a:r>
              <a:rPr lang="en-US" i="1" dirty="0"/>
              <a:t>Who visit New York, visit London too.&lt;==&gt;New York=&gt;London.</a:t>
            </a:r>
            <a:endParaRPr lang="en-US" dirty="0" smtClean="0"/>
          </a:p>
          <a:p>
            <a:r>
              <a:rPr lang="en-US" dirty="0"/>
              <a:t>Calculate the support and the  </a:t>
            </a:r>
            <a:r>
              <a:rPr lang="en-US" u="sng" dirty="0"/>
              <a:t>Confidence</a:t>
            </a:r>
            <a:r>
              <a:rPr lang="en-US" dirty="0"/>
              <a:t> of this Rule?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20485" y="332656"/>
            <a:ext cx="946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err="1" smtClean="0"/>
              <a:t>Exercice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077223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539552" y="474345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Clustering:  Unsupervised, </a:t>
            </a:r>
            <a:r>
              <a:rPr lang="en-US" b="1" dirty="0" err="1" smtClean="0">
                <a:solidFill>
                  <a:srgbClr val="FF0000"/>
                </a:solidFill>
              </a:rPr>
              <a:t>Descriptif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/>
              <a:t>What is clustering?</a:t>
            </a:r>
            <a:endParaRPr lang="en-US" dirty="0" smtClean="0"/>
          </a:p>
          <a:p>
            <a:r>
              <a:rPr lang="en-US" dirty="0"/>
              <a:t>Clustering is a non supervised technique!!!(Decision tree is a supervised algorithm).</a:t>
            </a:r>
            <a:r>
              <a:rPr lang="en-US" dirty="0" smtClean="0"/>
              <a:t> </a:t>
            </a:r>
            <a:r>
              <a:rPr lang="en-US" dirty="0"/>
              <a:t>Clustering involves grouping data into several new classes. It is a common descriptive task where one seeks to identify a finite set of categories or clusters to describe the data. For example, we may want to cluster houses to find distribution patterns.</a:t>
            </a:r>
            <a:endParaRPr lang="en-US" dirty="0" smtClean="0"/>
          </a:p>
          <a:p>
            <a:r>
              <a:rPr lang="en-US" dirty="0"/>
              <a:t>Clustering   is the process of grouping a set of physical or abstract objects into classes of similar objects. A cluster is a collection of data objects that are similar to one another within the same cluster and are dissimilar to the objects in other clusters. Clustering analysis helps construct meaningful partitioning of a large set of objects.</a:t>
            </a:r>
            <a:endParaRPr lang="en-US" dirty="0" smtClean="0"/>
          </a:p>
          <a:p>
            <a:r>
              <a:rPr lang="en-US" dirty="0"/>
              <a:t>The task of clustering is to maximize the intra-class similarity and minimize the interclass similarity.</a:t>
            </a:r>
          </a:p>
        </p:txBody>
      </p:sp>
    </p:spTree>
    <p:extLst>
      <p:ext uri="{BB962C8B-B14F-4D97-AF65-F5344CB8AC3E}">
        <p14:creationId xmlns:p14="http://schemas.microsoft.com/office/powerpoint/2010/main" val="3079819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eb.fhnw.ch/personenseiten/taoufik.nouri/Data%20Mining/Course/Course5/DM-Par2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764704"/>
            <a:ext cx="7317915" cy="392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eck 3"/>
          <p:cNvSpPr/>
          <p:nvPr/>
        </p:nvSpPr>
        <p:spPr>
          <a:xfrm>
            <a:off x="395536" y="116632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Euclidean Distance Based Clustering in 3-D space.</a:t>
            </a:r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11560" y="3714999"/>
            <a:ext cx="799288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Verdana" pitchFamily="34" charset="0"/>
                <a:cs typeface="Arial" pitchFamily="34" charset="0"/>
              </a:rPr>
              <a:t>Clustering </a:t>
            </a:r>
            <a:r>
              <a:rPr kumimoji="0" lang="de-DE" sz="2400" b="1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Verdana" pitchFamily="34" charset="0"/>
                <a:cs typeface="Arial" pitchFamily="34" charset="0"/>
              </a:rPr>
              <a:t>schemes</a:t>
            </a:r>
            <a:endParaRPr kumimoji="0" lang="de-DE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Distance-based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Numeric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Euclidean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distance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root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of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sum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of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squared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differences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along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each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dimension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or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Angle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between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two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vectors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).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Categorical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Number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of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common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features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categorical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Partition-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based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Enumerate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partitions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and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score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each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Model-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based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Estimate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density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(e.g., a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mixture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of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gaussians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Compute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P(Feature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Vector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i | Cluster j)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Finds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overlapping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clusters</a:t>
            </a: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too</a:t>
            </a:r>
            <a:endParaRPr kumimoji="0" lang="de-DE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602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15211" y="29238"/>
            <a:ext cx="6552728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Verdana" pitchFamily="34" charset="0"/>
                <a:cs typeface="Arial" pitchFamily="34" charset="0"/>
              </a:rPr>
              <a:t>The k-</a:t>
            </a: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Verdana" pitchFamily="34" charset="0"/>
                <a:cs typeface="Arial" pitchFamily="34" charset="0"/>
              </a:rPr>
              <a:t>means</a:t>
            </a: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Verdana" pitchFamily="34" charset="0"/>
                <a:cs typeface="Arial" pitchFamily="34" charset="0"/>
              </a:rPr>
              <a:t>algorithm</a:t>
            </a:r>
            <a:endParaRPr kumimoji="0" 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cs typeface="Arial" pitchFamily="34" charset="0"/>
              </a:rPr>
              <a:t>Specify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cs typeface="Arial" pitchFamily="34" charset="0"/>
              </a:rPr>
              <a:t> ‘k’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number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of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clusters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cs typeface="Arial" pitchFamily="34" charset="0"/>
              </a:rPr>
              <a:t>Guess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cs typeface="Arial" pitchFamily="34" charset="0"/>
              </a:rPr>
              <a:t> ‘k’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seed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cluster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centers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Look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at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each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example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and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assign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center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that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is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closest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Recalculate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center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de-DE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Iterate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on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steps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3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and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4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till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centers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converge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or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for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fixed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number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of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times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6" name="Picture 4" descr="http://web.fhnw.ch/personenseiten/taoufik.nouri/Data%20Mining/Course/Course5/DM-Par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484783"/>
            <a:ext cx="3896696" cy="249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8" name="Picture 6" descr="http://web.fhnw.ch/personenseiten/taoufik.nouri/Data%20Mining/Course/Course5/DM-Par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370578"/>
            <a:ext cx="3960440" cy="260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0" name="Picture 8" descr="http://web.fhnw.ch/personenseiten/taoufik.nouri/Data%20Mining/Course/Course5/DM-Par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5" y="4155147"/>
            <a:ext cx="4195790" cy="2702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0203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9391" y="948709"/>
            <a:ext cx="7496945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Verdana" pitchFamily="34" charset="0"/>
                <a:cs typeface="Arial" pitchFamily="34" charset="0"/>
              </a:rPr>
              <a:t>Deviation/</a:t>
            </a: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Verdana" pitchFamily="34" charset="0"/>
                <a:cs typeface="Arial" pitchFamily="34" charset="0"/>
              </a:rPr>
              <a:t>outlier</a:t>
            </a: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Verdana" pitchFamily="34" charset="0"/>
                <a:cs typeface="Arial" pitchFamily="34" charset="0"/>
              </a:rPr>
              <a:t>detection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Find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points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that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are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very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different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from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other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points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in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dataset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Could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"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noise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",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that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causes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problems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for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classification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or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clustering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Could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really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"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interesting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"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points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for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example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in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fraud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detection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are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mainly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interested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in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finding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deviations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from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norm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de-DE" sz="22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8" name="Picture 2" descr="http://web.fhnw.ch/personenseiten/taoufik.nouri/Data%20Mining/Course/Course5/DM-Par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52936"/>
            <a:ext cx="5219700" cy="363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14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liennummernplatzhalt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eaLnBrk="1" hangingPunct="1"/>
            <a:fld id="{B2C28BD1-F0A5-42E5-8B47-4625C5DEBFC9}" type="slidenum">
              <a:rPr lang="de-CH">
                <a:latin typeface="Syntno" pitchFamily="2" charset="0"/>
              </a:rPr>
              <a:pPr eaLnBrk="1" hangingPunct="1"/>
              <a:t>3</a:t>
            </a:fld>
            <a:r>
              <a:rPr lang="de-CH">
                <a:latin typeface="Syntno" pitchFamily="2" charset="0"/>
              </a:rPr>
              <a:t>/35  </a:t>
            </a:r>
          </a:p>
        </p:txBody>
      </p:sp>
      <p:grpSp>
        <p:nvGrpSpPr>
          <p:cNvPr id="10402" name="Group 162"/>
          <p:cNvGrpSpPr>
            <a:grpSpLocks/>
          </p:cNvGrpSpPr>
          <p:nvPr/>
        </p:nvGrpSpPr>
        <p:grpSpPr bwMode="auto">
          <a:xfrm>
            <a:off x="1460500" y="3213100"/>
            <a:ext cx="3255963" cy="449263"/>
            <a:chOff x="920" y="2024"/>
            <a:chExt cx="2051" cy="283"/>
          </a:xfrm>
        </p:grpSpPr>
        <p:sp>
          <p:nvSpPr>
            <p:cNvPr id="11287" name="Rectangle 137"/>
            <p:cNvSpPr>
              <a:spLocks noChangeArrowheads="1"/>
            </p:cNvSpPr>
            <p:nvPr/>
          </p:nvSpPr>
          <p:spPr bwMode="auto">
            <a:xfrm>
              <a:off x="2465" y="2024"/>
              <a:ext cx="506" cy="283"/>
            </a:xfrm>
            <a:prstGeom prst="rect">
              <a:avLst/>
            </a:prstGeom>
            <a:solidFill>
              <a:srgbClr val="FF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288" name="Rectangle 154"/>
            <p:cNvSpPr>
              <a:spLocks noChangeArrowheads="1"/>
            </p:cNvSpPr>
            <p:nvPr/>
          </p:nvSpPr>
          <p:spPr bwMode="auto">
            <a:xfrm>
              <a:off x="920" y="2024"/>
              <a:ext cx="521" cy="283"/>
            </a:xfrm>
            <a:prstGeom prst="rect">
              <a:avLst/>
            </a:prstGeom>
            <a:solidFill>
              <a:srgbClr val="FF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023938" y="1120775"/>
            <a:ext cx="49784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algn="l" eaLnBrk="1" hangingPunct="1"/>
            <a:r>
              <a:rPr lang="de-DE" sz="3200" dirty="0"/>
              <a:t>2.2 Baum erstellen</a:t>
            </a:r>
            <a:endParaRPr lang="de-DE" dirty="0"/>
          </a:p>
          <a:p>
            <a:pPr algn="l" eaLnBrk="1" hangingPunct="1"/>
            <a:endParaRPr lang="de-DE" dirty="0"/>
          </a:p>
          <a:p>
            <a:pPr algn="l" eaLnBrk="1" hangingPunct="1">
              <a:buFontTx/>
              <a:buAutoNum type="arabicPeriod"/>
            </a:pPr>
            <a:r>
              <a:rPr lang="de-DE" sz="2000" dirty="0"/>
              <a:t>Zufällig </a:t>
            </a:r>
            <a:r>
              <a:rPr lang="de-DE" sz="2000" dirty="0" err="1"/>
              <a:t>mtry</a:t>
            </a:r>
            <a:r>
              <a:rPr lang="de-DE" sz="2000" dirty="0"/>
              <a:t> Variablen aus den </a:t>
            </a:r>
            <a:r>
              <a:rPr lang="de-DE" sz="2000" dirty="0" err="1"/>
              <a:t>mdim</a:t>
            </a:r>
            <a:r>
              <a:rPr lang="de-DE" sz="2000" dirty="0"/>
              <a:t> Variablen aussuchen.</a:t>
            </a:r>
            <a:r>
              <a:rPr lang="de-DE" dirty="0"/>
              <a:t/>
            </a:r>
            <a:br>
              <a:rPr lang="de-DE" dirty="0"/>
            </a:br>
            <a:r>
              <a:rPr lang="de-DE" dirty="0" err="1">
                <a:latin typeface="Syntno" pitchFamily="2" charset="0"/>
              </a:rPr>
              <a:t>mtry</a:t>
            </a:r>
            <a:r>
              <a:rPr lang="de-DE" dirty="0">
                <a:latin typeface="Syntno" pitchFamily="2" charset="0"/>
              </a:rPr>
              <a:t> wird mit den Startparametern angegeben.</a:t>
            </a:r>
            <a:br>
              <a:rPr lang="de-DE" dirty="0">
                <a:latin typeface="Syntno" pitchFamily="2" charset="0"/>
              </a:rPr>
            </a:br>
            <a:r>
              <a:rPr lang="de-DE" dirty="0">
                <a:latin typeface="Syntno" pitchFamily="2" charset="0"/>
              </a:rPr>
              <a:t>Als gute Zahl für </a:t>
            </a:r>
            <a:r>
              <a:rPr lang="de-DE" dirty="0" err="1">
                <a:latin typeface="Syntno" pitchFamily="2" charset="0"/>
              </a:rPr>
              <a:t>mtry</a:t>
            </a:r>
            <a:r>
              <a:rPr lang="de-DE" dirty="0">
                <a:latin typeface="Syntno" pitchFamily="2" charset="0"/>
              </a:rPr>
              <a:t> wird empfohlen.</a:t>
            </a:r>
            <a:br>
              <a:rPr lang="de-DE" dirty="0">
                <a:latin typeface="Syntno" pitchFamily="2" charset="0"/>
              </a:rPr>
            </a:br>
            <a:r>
              <a:rPr lang="de-DE" dirty="0">
                <a:latin typeface="Syntno" pitchFamily="2" charset="0"/>
              </a:rPr>
              <a:t>Hier wird </a:t>
            </a:r>
            <a:r>
              <a:rPr lang="de-DE" dirty="0" err="1">
                <a:latin typeface="Syntno" pitchFamily="2" charset="0"/>
              </a:rPr>
              <a:t>mtry</a:t>
            </a:r>
            <a:r>
              <a:rPr lang="de-DE" dirty="0">
                <a:latin typeface="Syntno" pitchFamily="2" charset="0"/>
              </a:rPr>
              <a:t> = 2 verwendet.</a:t>
            </a:r>
          </a:p>
        </p:txBody>
      </p:sp>
      <p:graphicFrame>
        <p:nvGraphicFramePr>
          <p:cNvPr id="10393" name="Group 153"/>
          <p:cNvGraphicFramePr>
            <a:graphicFrameLocks noGrp="1"/>
          </p:cNvGraphicFramePr>
          <p:nvPr>
            <p:ph sz="quarter" idx="3"/>
          </p:nvPr>
        </p:nvGraphicFramePr>
        <p:xfrm>
          <a:off x="1470025" y="3217863"/>
          <a:ext cx="4038600" cy="427037"/>
        </p:xfrm>
        <a:graphic>
          <a:graphicData uri="http://schemas.openxmlformats.org/drawingml/2006/table">
            <a:tbl>
              <a:tblPr/>
              <a:tblGrid>
                <a:gridCol w="808038"/>
                <a:gridCol w="808037"/>
                <a:gridCol w="806450"/>
                <a:gridCol w="808038"/>
                <a:gridCol w="808037"/>
              </a:tblGrid>
              <a:tr h="4270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</a:t>
                      </a:r>
                      <a:r>
                        <a:rPr kumimoji="0" lang="de-DE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de-CH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</a:t>
                      </a:r>
                      <a:r>
                        <a:rPr kumimoji="0" lang="de-DE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de-C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</a:t>
                      </a:r>
                      <a:r>
                        <a:rPr kumimoji="0" lang="de-DE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de-C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</a:t>
                      </a:r>
                      <a:r>
                        <a:rPr kumimoji="0" lang="de-DE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de-C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</a:t>
                      </a:r>
                      <a:r>
                        <a:rPr kumimoji="0" lang="de-DE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de-CH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283" name="Object 13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799013" y="2276475"/>
          <a:ext cx="277812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Formel" r:id="rId3" imgW="914400" imgH="241300" progId="Equation.3">
                  <p:embed/>
                </p:oleObj>
              </mc:Choice>
              <mc:Fallback>
                <p:oleObj name="Formel" r:id="rId3" imgW="914400" imgH="2413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013" y="2276475"/>
                        <a:ext cx="2778125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1" name="Text Box 141"/>
          <p:cNvSpPr txBox="1">
            <a:spLocks noChangeArrowheads="1"/>
          </p:cNvSpPr>
          <p:nvPr/>
        </p:nvSpPr>
        <p:spPr bwMode="auto">
          <a:xfrm>
            <a:off x="1025525" y="3902075"/>
            <a:ext cx="747395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algn="l" eaLnBrk="1" hangingPunct="1">
              <a:buFontTx/>
              <a:buAutoNum type="arabicPeriod" startAt="2"/>
            </a:pPr>
            <a:r>
              <a:rPr lang="de-DE" sz="2000"/>
              <a:t>Für die mtry Variablen wird berechnet, welche von ihnen die</a:t>
            </a:r>
            <a:br>
              <a:rPr lang="de-DE" sz="2000"/>
            </a:br>
            <a:r>
              <a:rPr lang="de-DE" sz="2000"/>
              <a:t>Trn</a:t>
            </a:r>
            <a:r>
              <a:rPr lang="de-DE" sz="2000" baseline="-25000"/>
              <a:t>i</a:t>
            </a:r>
            <a:r>
              <a:rPr lang="de-DE" sz="2000"/>
              <a:t> -Daten am besten aufteilt.</a:t>
            </a:r>
            <a:r>
              <a:rPr lang="de-DE"/>
              <a:t> </a:t>
            </a:r>
            <a:r>
              <a:rPr lang="de-DE">
                <a:latin typeface="Syntno" pitchFamily="2" charset="0"/>
              </a:rPr>
              <a:t>(find best split)</a:t>
            </a:r>
            <a:br>
              <a:rPr lang="de-DE">
                <a:latin typeface="Syntno" pitchFamily="2" charset="0"/>
              </a:rPr>
            </a:br>
            <a:r>
              <a:rPr lang="de-DE">
                <a:latin typeface="Syntno" pitchFamily="2" charset="0"/>
              </a:rPr>
              <a:t>Dies kann mit dem Gini-Index, Entropie, usw. berechnet werden.</a:t>
            </a:r>
          </a:p>
          <a:p>
            <a:pPr algn="l" eaLnBrk="1" hangingPunct="1">
              <a:buFontTx/>
              <a:buAutoNum type="arabicPeriod" startAt="2"/>
            </a:pPr>
            <a:endParaRPr lang="de-DE" baseline="-25000">
              <a:latin typeface="Syntno" pitchFamily="2" charset="0"/>
            </a:endParaRPr>
          </a:p>
          <a:p>
            <a:pPr algn="l" eaLnBrk="1" hangingPunct="1"/>
            <a:r>
              <a:rPr lang="de-DE">
                <a:latin typeface="Syntno" pitchFamily="2" charset="0"/>
              </a:rPr>
              <a:t>	In diesem Fall wurde folgende Entropieformel verwendet:</a:t>
            </a:r>
          </a:p>
        </p:txBody>
      </p:sp>
      <p:graphicFrame>
        <p:nvGraphicFramePr>
          <p:cNvPr id="10403" name="Object 163"/>
          <p:cNvGraphicFramePr>
            <a:graphicFrameLocks noChangeAspect="1"/>
          </p:cNvGraphicFramePr>
          <p:nvPr/>
        </p:nvGraphicFramePr>
        <p:xfrm>
          <a:off x="1143000" y="5524500"/>
          <a:ext cx="4437063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Formel" r:id="rId5" imgW="2298700" imgH="406400" progId="Equation.3">
                  <p:embed/>
                </p:oleObj>
              </mc:Choice>
              <mc:Fallback>
                <p:oleObj name="Formel" r:id="rId5" imgW="22987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524500"/>
                        <a:ext cx="4437063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4" name="Text Box 164"/>
          <p:cNvSpPr txBox="1">
            <a:spLocks noChangeArrowheads="1"/>
          </p:cNvSpPr>
          <p:nvPr/>
        </p:nvSpPr>
        <p:spPr bwMode="auto">
          <a:xfrm>
            <a:off x="5840286" y="4877594"/>
            <a:ext cx="20842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algn="l" eaLnBrk="1" hangingPunct="1"/>
            <a:r>
              <a:rPr lang="de-DE" dirty="0">
                <a:latin typeface="Syntno" pitchFamily="2" charset="0"/>
              </a:rPr>
              <a:t>p</a:t>
            </a:r>
            <a:r>
              <a:rPr lang="de-DE" baseline="-25000" dirty="0">
                <a:latin typeface="Syntno" pitchFamily="2" charset="0"/>
              </a:rPr>
              <a:t>+</a:t>
            </a:r>
            <a:r>
              <a:rPr lang="de-DE" dirty="0">
                <a:latin typeface="Syntno" pitchFamily="2" charset="0"/>
              </a:rPr>
              <a:t>= Anz. richtig klassifizierte</a:t>
            </a:r>
          </a:p>
          <a:p>
            <a:pPr algn="l" eaLnBrk="1" hangingPunct="1"/>
            <a:r>
              <a:rPr lang="de-DE" dirty="0">
                <a:latin typeface="Syntno" pitchFamily="2" charset="0"/>
              </a:rPr>
              <a:t>p</a:t>
            </a:r>
            <a:r>
              <a:rPr lang="de-DE" baseline="-25000" dirty="0">
                <a:latin typeface="Syntno" pitchFamily="2" charset="0"/>
              </a:rPr>
              <a:t>-</a:t>
            </a:r>
            <a:r>
              <a:rPr lang="de-DE" dirty="0">
                <a:latin typeface="Syntno" pitchFamily="2" charset="0"/>
              </a:rPr>
              <a:t>= Anz. falsch klassifizierte</a:t>
            </a:r>
          </a:p>
          <a:p>
            <a:pPr algn="l" eaLnBrk="1" hangingPunct="1"/>
            <a:r>
              <a:rPr lang="de-DE" dirty="0">
                <a:latin typeface="Syntno" pitchFamily="2" charset="0"/>
              </a:rPr>
              <a:t>n = Anzahl </a:t>
            </a:r>
            <a:r>
              <a:rPr lang="de-DE" dirty="0" smtClean="0">
                <a:latin typeface="Syntno" pitchFamily="2" charset="0"/>
              </a:rPr>
              <a:t>Objekte</a:t>
            </a:r>
          </a:p>
          <a:p>
            <a:pPr algn="l" eaLnBrk="1" hangingPunct="1"/>
            <a:r>
              <a:rPr lang="de-DE" dirty="0" err="1" smtClean="0">
                <a:latin typeface="Syntno" pitchFamily="2" charset="0"/>
              </a:rPr>
              <a:t>ln</a:t>
            </a:r>
            <a:r>
              <a:rPr lang="de-DE" dirty="0" smtClean="0">
                <a:latin typeface="Syntno" pitchFamily="2" charset="0"/>
              </a:rPr>
              <a:t>=Logarithmus </a:t>
            </a:r>
            <a:r>
              <a:rPr lang="de-DE" dirty="0" err="1" smtClean="0">
                <a:latin typeface="Syntno" pitchFamily="2" charset="0"/>
              </a:rPr>
              <a:t>basis</a:t>
            </a:r>
            <a:r>
              <a:rPr lang="de-DE" dirty="0" smtClean="0">
                <a:latin typeface="Syntno" pitchFamily="2" charset="0"/>
              </a:rPr>
              <a:t> 2</a:t>
            </a:r>
            <a:endParaRPr lang="de-CH" dirty="0">
              <a:latin typeface="Syntn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37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1" grpId="0"/>
      <p:bldP spid="1040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332656"/>
            <a:ext cx="702027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Verdana" pitchFamily="34" charset="0"/>
                <a:cs typeface="Arial" pitchFamily="34" charset="0"/>
              </a:rPr>
              <a:t>K-</a:t>
            </a: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Verdana" pitchFamily="34" charset="0"/>
                <a:cs typeface="Arial" pitchFamily="34" charset="0"/>
              </a:rPr>
              <a:t>nearest</a:t>
            </a:r>
            <a:r>
              <a:rPr kumimoji="0" lang="de-DE" sz="16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de-DE" sz="1600" b="1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Verdana" pitchFamily="34" charset="0"/>
                <a:cs typeface="Arial" pitchFamily="34" charset="0"/>
              </a:rPr>
              <a:t>neighbors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Classification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technique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assign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class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new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example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Find k-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nearest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neighbors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i.e.,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most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similar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points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in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dataset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compare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against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all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points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!)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Assign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new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case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same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class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which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most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of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its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neighbors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belong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de-DE" sz="22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2" name="Picture 2" descr="http://web.fhnw.ch/personenseiten/taoufik.nouri/Data%20Mining/Course/Course5/DM-Par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84984"/>
            <a:ext cx="588645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2841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664576"/>
              </p:ext>
            </p:extLst>
          </p:nvPr>
        </p:nvGraphicFramePr>
        <p:xfrm>
          <a:off x="3078796" y="1031619"/>
          <a:ext cx="3878581" cy="3017520"/>
        </p:xfrm>
        <a:graphic>
          <a:graphicData uri="http://schemas.openxmlformats.org/drawingml/2006/table">
            <a:tbl>
              <a:tblPr/>
              <a:tblGrid>
                <a:gridCol w="873421"/>
                <a:gridCol w="1339739"/>
                <a:gridCol w="1665421"/>
              </a:tblGrid>
              <a:tr h="0">
                <a:tc>
                  <a:txBody>
                    <a:bodyPr/>
                    <a:lstStyle/>
                    <a:p>
                      <a:r>
                        <a:rPr lang="de-CH" dirty="0">
                          <a:effectLst/>
                        </a:rPr>
                        <a:t> 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Design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Memorisation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Product A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Product B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Product C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Product D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Product E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4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88640"/>
            <a:ext cx="6516216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cs typeface="Arial" pitchFamily="34" charset="0"/>
              </a:rPr>
              <a:t>Clustering Example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There is many way to build cluster and to calculate distances. We take the most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commun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technique: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eucledian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distance. 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   </a:t>
            </a:r>
            <a:endParaRPr kumimoji="0" lang="en-US" sz="177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6" name="Picture 2" descr="http://web.fhnw.ch/personenseiten/taoufik.nouri/Data%20Mining/Course/Course5/DM-Par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2" y="4068206"/>
            <a:ext cx="4772025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1552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269740"/>
              </p:ext>
            </p:extLst>
          </p:nvPr>
        </p:nvGraphicFramePr>
        <p:xfrm>
          <a:off x="107504" y="3068960"/>
          <a:ext cx="5848350" cy="1645920"/>
        </p:xfrm>
        <a:graphic>
          <a:graphicData uri="http://schemas.openxmlformats.org/drawingml/2006/table">
            <a:tbl>
              <a:tblPr/>
              <a:tblGrid>
                <a:gridCol w="974725"/>
                <a:gridCol w="974725"/>
                <a:gridCol w="974725"/>
                <a:gridCol w="974725"/>
                <a:gridCol w="974725"/>
                <a:gridCol w="974725"/>
              </a:tblGrid>
              <a:tr h="0">
                <a:tc>
                  <a:txBody>
                    <a:bodyPr/>
                    <a:lstStyle/>
                    <a:p>
                      <a:r>
                        <a:rPr lang="de-CH" dirty="0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-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3.61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3.16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B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-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3.16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4.24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2.24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-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2.24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-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2.24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-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231200"/>
              </p:ext>
            </p:extLst>
          </p:nvPr>
        </p:nvGraphicFramePr>
        <p:xfrm>
          <a:off x="107504" y="4941168"/>
          <a:ext cx="5848350" cy="1371600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69670"/>
                <a:gridCol w="1169670"/>
              </a:tblGrid>
              <a:tr h="0">
                <a:tc>
                  <a:txBody>
                    <a:bodyPr/>
                    <a:lstStyle/>
                    <a:p>
                      <a:r>
                        <a:rPr lang="de-CH" dirty="0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AB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D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AB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-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3.61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3.16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-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2.24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-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2.24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-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7504" y="476672"/>
            <a:ext cx="698477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 distance between A and B is 1 (2-1). The distance between B and E can be calculated using the following rule: d(B,E)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= d(B,F)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2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+ d(F,E)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2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= (4-2)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2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+ (2-1)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2 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= 5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d(B,E) = 2.24.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 Also, we are ready to calculate the other distances: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 Off course this matrix is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symetric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. d(A,B)=d(B,A).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 We start to group the nearest to each other points. The first group AB is created. The matrix will look like this: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 The way to calculate the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distance C, D, E  to AB is important.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Of course there are many calculation way. One of them is to consider the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mean distance between AB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and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C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or to consider the distance between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C and the gravity center of AB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.  Other way is to take the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shortest distance AB and C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, that means B to C.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sym typeface="Wingdings" pitchFamily="2" charset="2"/>
              </a:rPr>
              <a:t>The choose of the calculation’s algorithm make the difference between different classification tools. It has a big influence of the calculation in the next iteration.</a:t>
            </a:r>
          </a:p>
        </p:txBody>
      </p:sp>
    </p:spTree>
    <p:extLst>
      <p:ext uri="{BB962C8B-B14F-4D97-AF65-F5344CB8AC3E}">
        <p14:creationId xmlns:p14="http://schemas.microsoft.com/office/powerpoint/2010/main" val="15047593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009047"/>
              </p:ext>
            </p:extLst>
          </p:nvPr>
        </p:nvGraphicFramePr>
        <p:xfrm>
          <a:off x="251520" y="2564904"/>
          <a:ext cx="5848350" cy="1371600"/>
        </p:xfrm>
        <a:graphic>
          <a:graphicData uri="http://schemas.openxmlformats.org/drawingml/2006/table">
            <a:tbl>
              <a:tblPr/>
              <a:tblGrid>
                <a:gridCol w="1169670"/>
                <a:gridCol w="1169670"/>
                <a:gridCol w="1169670"/>
                <a:gridCol w="1169670"/>
                <a:gridCol w="1169670"/>
              </a:tblGrid>
              <a:tr h="0"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AB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AB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-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Arial"/>
                        </a:rPr>
                        <a:t>3.61</a:t>
                      </a:r>
                      <a:endParaRPr lang="en-US">
                        <a:effectLst/>
                      </a:endParaRP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3.16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-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2.24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-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2.24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-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328195"/>
              </p:ext>
            </p:extLst>
          </p:nvPr>
        </p:nvGraphicFramePr>
        <p:xfrm>
          <a:off x="179512" y="4077072"/>
          <a:ext cx="5398135" cy="1097280"/>
        </p:xfrm>
        <a:graphic>
          <a:graphicData uri="http://schemas.openxmlformats.org/drawingml/2006/table">
            <a:tbl>
              <a:tblPr/>
              <a:tblGrid>
                <a:gridCol w="1348105"/>
                <a:gridCol w="1346200"/>
                <a:gridCol w="1348105"/>
                <a:gridCol w="1355725"/>
              </a:tblGrid>
              <a:tr h="0">
                <a:tc>
                  <a:txBody>
                    <a:bodyPr/>
                    <a:lstStyle/>
                    <a:p>
                      <a:r>
                        <a:rPr lang="de-CH" dirty="0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AB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CD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AB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-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3.16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CD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-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2.24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-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193241"/>
              </p:ext>
            </p:extLst>
          </p:nvPr>
        </p:nvGraphicFramePr>
        <p:xfrm>
          <a:off x="179511" y="5308729"/>
          <a:ext cx="4860033" cy="822960"/>
        </p:xfrm>
        <a:graphic>
          <a:graphicData uri="http://schemas.openxmlformats.org/drawingml/2006/table">
            <a:tbl>
              <a:tblPr/>
              <a:tblGrid>
                <a:gridCol w="1620011"/>
                <a:gridCol w="1620011"/>
                <a:gridCol w="1620011"/>
              </a:tblGrid>
              <a:tr h="0"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AB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CDE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AB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-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CDE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CH">
                          <a:effectLst/>
                        </a:rPr>
                        <a:t>   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-</a:t>
                      </a:r>
                    </a:p>
                  </a:txBody>
                  <a:tcPr marL="44450" marR="4445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67544" y="620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 continue our example, we consider the highest distance. The highest  distance AB to C is d(A,C) = 3.61.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cs typeface="Arial" pitchFamily="34" charset="0"/>
              </a:rPr>
              <a:t>d(B,C) = 3.16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We report 3.61 in the following matrix.  </a:t>
            </a:r>
            <a:r>
              <a: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We regroup C and D,  they have the shorts distance 2.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The matrix look like this: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Now we regroup CD and E, they have the shortest distance 2.24, and again the matrix look like this: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 grouping work is finished, now we are ready to build the classification tree based on the calculate distance.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 the following graphic (called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dendogramm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 the x-axis are the product and y-axis are the distances.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Dendogramm</a:t>
            </a:r>
            <a:r>
              <a:rPr kumimoji="0" lang="en-US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based on the minimal </a:t>
            </a:r>
            <a:r>
              <a:rPr kumimoji="0" lang="en-US" sz="10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euclide</a:t>
            </a:r>
            <a:r>
              <a:rPr kumimoji="0" lang="en-US" sz="1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-distance.</a:t>
            </a:r>
            <a:endParaRPr kumimoji="0" lang="en-US" sz="19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4" name="Picture 2" descr="http://web.fhnw.ch/personenseiten/taoufik.nouri/Data%20Mining/Course/Course5/DM-Pa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976" y="3752850"/>
            <a:ext cx="388620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7498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Based on this calculation, we are ready to build our cluster: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77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18" name="Picture 2" descr="http://web.fhnw.ch/personenseiten/taoufik.nouri/Data%20Mining/Course/Course5/DM-Par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640"/>
            <a:ext cx="4772025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 rot="10800000" flipV="1">
            <a:off x="0" y="4181309"/>
            <a:ext cx="853244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If there is more than two variable, the distance can be calculate according to the following rule: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This is an extension of the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Pythagore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theorem.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 distance is used as grouping factor of the population. If the distance is short, the population is considered to be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homogen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n-US" sz="5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22" name="Picture 6" descr="http://web.fhnw.ch/personenseiten/taoufik.nouri/Data%20Mining/Course/Course5/DM-Par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50940"/>
            <a:ext cx="1628775" cy="83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367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eaLnBrk="1" hangingPunct="1"/>
            <a:fld id="{74DCFB55-B259-4091-891E-782E415A78BE}" type="slidenum">
              <a:rPr lang="de-CH">
                <a:latin typeface="Syntno" pitchFamily="2" charset="0"/>
              </a:rPr>
              <a:pPr eaLnBrk="1" hangingPunct="1"/>
              <a:t>4</a:t>
            </a:fld>
            <a:r>
              <a:rPr lang="de-CH">
                <a:latin typeface="Syntno" pitchFamily="2" charset="0"/>
              </a:rPr>
              <a:t>/35  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023938" y="1120775"/>
            <a:ext cx="2581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algn="l" eaLnBrk="1" hangingPunct="1"/>
            <a:r>
              <a:rPr lang="de-DE" sz="3200"/>
              <a:t>2.2.1 Node 1</a:t>
            </a:r>
            <a:endParaRPr lang="de-CH" sz="3200"/>
          </a:p>
        </p:txBody>
      </p:sp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6653213" y="1982788"/>
            <a:ext cx="2159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algn="l" eaLnBrk="1" hangingPunct="1"/>
            <a:r>
              <a:rPr lang="de-DE">
                <a:latin typeface="Syntno" pitchFamily="2" charset="0"/>
              </a:rPr>
              <a:t>Im Node 1 wird der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Best Split bei Var</a:t>
            </a:r>
            <a:r>
              <a:rPr lang="de-DE" baseline="-25000">
                <a:latin typeface="Syntno" pitchFamily="2" charset="0"/>
              </a:rPr>
              <a:t>1</a:t>
            </a:r>
            <a:r>
              <a:rPr lang="de-DE">
                <a:latin typeface="Syntno" pitchFamily="2" charset="0"/>
              </a:rPr>
              <a:t> 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und Var</a:t>
            </a:r>
            <a:r>
              <a:rPr lang="de-DE" baseline="-25000">
                <a:latin typeface="Syntno" pitchFamily="2" charset="0"/>
              </a:rPr>
              <a:t>4</a:t>
            </a:r>
            <a:r>
              <a:rPr lang="de-DE">
                <a:latin typeface="Syntno" pitchFamily="2" charset="0"/>
              </a:rPr>
              <a:t> gesucht.</a:t>
            </a:r>
          </a:p>
          <a:p>
            <a:pPr algn="l" eaLnBrk="1" hangingPunct="1"/>
            <a:endParaRPr lang="de-DE">
              <a:latin typeface="Syntno" pitchFamily="2" charset="0"/>
            </a:endParaRPr>
          </a:p>
          <a:p>
            <a:pPr algn="l" eaLnBrk="1" hangingPunct="1"/>
            <a:r>
              <a:rPr lang="de-DE">
                <a:latin typeface="Syntno" pitchFamily="2" charset="0"/>
              </a:rPr>
              <a:t>Var</a:t>
            </a:r>
            <a:r>
              <a:rPr lang="de-DE" baseline="-25000">
                <a:latin typeface="Syntno" pitchFamily="2" charset="0"/>
              </a:rPr>
              <a:t>1</a:t>
            </a:r>
            <a:r>
              <a:rPr lang="de-DE">
                <a:latin typeface="Syntno" pitchFamily="2" charset="0"/>
              </a:rPr>
              <a:t> hat den kleineren</a:t>
            </a:r>
          </a:p>
          <a:p>
            <a:pPr algn="l" eaLnBrk="1" hangingPunct="1"/>
            <a:r>
              <a:rPr lang="de-DE">
                <a:solidFill>
                  <a:srgbClr val="009900"/>
                </a:solidFill>
                <a:latin typeface="Syntno" pitchFamily="2" charset="0"/>
              </a:rPr>
              <a:t>„Entropie“-Wert</a:t>
            </a:r>
            <a:r>
              <a:rPr lang="de-DE">
                <a:solidFill>
                  <a:schemeClr val="folHlink"/>
                </a:solidFill>
                <a:latin typeface="Syntno" pitchFamily="2" charset="0"/>
              </a:rPr>
              <a:t> </a:t>
            </a:r>
          </a:p>
          <a:p>
            <a:pPr algn="l" eaLnBrk="1" hangingPunct="1"/>
            <a:endParaRPr lang="de-DE">
              <a:solidFill>
                <a:schemeClr val="folHlink"/>
              </a:solidFill>
              <a:latin typeface="Syntno" pitchFamily="2" charset="0"/>
            </a:endParaRPr>
          </a:p>
          <a:p>
            <a:pPr algn="l" eaLnBrk="1" hangingPunct="1"/>
            <a:r>
              <a:rPr lang="de-DE">
                <a:latin typeface="Syntno" pitchFamily="2" charset="0"/>
              </a:rPr>
              <a:t>Var</a:t>
            </a:r>
            <a:r>
              <a:rPr lang="de-DE" baseline="-25000">
                <a:latin typeface="Syntno" pitchFamily="2" charset="0"/>
              </a:rPr>
              <a:t>1 </a:t>
            </a:r>
            <a:r>
              <a:rPr lang="de-DE">
                <a:latin typeface="Syntno" pitchFamily="2" charset="0"/>
              </a:rPr>
              <a:t>ist der best Split.</a:t>
            </a:r>
            <a:endParaRPr lang="de-CH">
              <a:latin typeface="Syntno" pitchFamily="2" charset="0"/>
            </a:endParaRPr>
          </a:p>
        </p:txBody>
      </p:sp>
      <p:pic>
        <p:nvPicPr>
          <p:cNvPr id="163844" name="Picture 4" descr="node1-1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98638"/>
            <a:ext cx="5586412" cy="4741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45" name="Picture 5" descr="node1-2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98638"/>
            <a:ext cx="5586412" cy="474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46" name="Picture 6" descr="node1-3"/>
          <p:cNvPicPr>
            <a:picLocks noGrp="1"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98638"/>
            <a:ext cx="5586412" cy="474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900113" y="1844675"/>
            <a:ext cx="647700" cy="609600"/>
          </a:xfrm>
          <a:prstGeom prst="rect">
            <a:avLst/>
          </a:prstGeom>
          <a:solidFill>
            <a:srgbClr val="F3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CH" sz="1700"/>
              <a:t>Obj.</a:t>
            </a:r>
          </a:p>
          <a:p>
            <a:r>
              <a:rPr lang="de-DE" sz="1700"/>
              <a:t>Nbr</a:t>
            </a:r>
            <a:endParaRPr lang="de-CH" sz="1700"/>
          </a:p>
        </p:txBody>
      </p:sp>
    </p:spTree>
    <p:extLst>
      <p:ext uri="{BB962C8B-B14F-4D97-AF65-F5344CB8AC3E}">
        <p14:creationId xmlns:p14="http://schemas.microsoft.com/office/powerpoint/2010/main" val="291941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nummernplatzhalt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eaLnBrk="1" hangingPunct="1"/>
            <a:fld id="{012C4714-C959-4F92-8CB0-2A64C6B0DAC8}" type="slidenum">
              <a:rPr lang="de-CH">
                <a:latin typeface="Syntno" pitchFamily="2" charset="0"/>
              </a:rPr>
              <a:pPr eaLnBrk="1" hangingPunct="1"/>
              <a:t>5</a:t>
            </a:fld>
            <a:r>
              <a:rPr lang="de-CH">
                <a:latin typeface="Syntno" pitchFamily="2" charset="0"/>
              </a:rPr>
              <a:t>/35  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1023938" y="1120775"/>
            <a:ext cx="2581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algn="l" eaLnBrk="1" hangingPunct="1"/>
            <a:r>
              <a:rPr lang="de-DE" sz="3200"/>
              <a:t>2.2.1 Node 1</a:t>
            </a:r>
            <a:endParaRPr lang="de-CH" sz="3200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1516063" y="5661025"/>
            <a:ext cx="63134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eaLnBrk="1" hangingPunct="1"/>
            <a:r>
              <a:rPr lang="de-CH" b="1"/>
              <a:t>Rule 1: </a:t>
            </a:r>
            <a:r>
              <a:rPr lang="de-CH" b="1">
                <a:solidFill>
                  <a:srgbClr val="FF0000"/>
                </a:solidFill>
              </a:rPr>
              <a:t>Wenn Var 1 &lt;= 2.5 dann Class = 1</a:t>
            </a:r>
            <a:r>
              <a:rPr lang="de-CH" b="1"/>
              <a:t> , Gehe zu Node 2</a:t>
            </a:r>
          </a:p>
          <a:p>
            <a:pPr eaLnBrk="1" hangingPunct="1"/>
            <a:r>
              <a:rPr lang="de-DE"/>
              <a:t>Die Daten werden mit der Rule 1 aufgeteilt.</a:t>
            </a:r>
            <a:endParaRPr lang="de-CH"/>
          </a:p>
        </p:txBody>
      </p:sp>
      <p:pic>
        <p:nvPicPr>
          <p:cNvPr id="13317" name="Picture 4" descr="tre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713" y="2147888"/>
            <a:ext cx="165735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4869" name="Group 5"/>
          <p:cNvGrpSpPr>
            <a:grpSpLocks/>
          </p:cNvGrpSpPr>
          <p:nvPr/>
        </p:nvGrpSpPr>
        <p:grpSpPr bwMode="auto">
          <a:xfrm>
            <a:off x="2987675" y="2638425"/>
            <a:ext cx="1223963" cy="503238"/>
            <a:chOff x="1020" y="1389"/>
            <a:chExt cx="771" cy="317"/>
          </a:xfrm>
        </p:grpSpPr>
        <p:sp>
          <p:nvSpPr>
            <p:cNvPr id="13322" name="Oval 6"/>
            <p:cNvSpPr>
              <a:spLocks noChangeArrowheads="1"/>
            </p:cNvSpPr>
            <p:nvPr/>
          </p:nvSpPr>
          <p:spPr bwMode="auto">
            <a:xfrm>
              <a:off x="1020" y="1389"/>
              <a:ext cx="771" cy="317"/>
            </a:xfrm>
            <a:prstGeom prst="ellips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23" name="Text Box 7"/>
            <p:cNvSpPr txBox="1">
              <a:spLocks noChangeArrowheads="1"/>
            </p:cNvSpPr>
            <p:nvPr/>
          </p:nvSpPr>
          <p:spPr bwMode="auto">
            <a:xfrm>
              <a:off x="1111" y="1434"/>
              <a:ext cx="5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9pPr>
            </a:lstStyle>
            <a:p>
              <a:pPr eaLnBrk="1" hangingPunct="1"/>
              <a:r>
                <a:rPr lang="de-DE"/>
                <a:t>2,4,6,9</a:t>
              </a:r>
              <a:endParaRPr lang="de-CH"/>
            </a:p>
          </p:txBody>
        </p:sp>
      </p:grpSp>
      <p:grpSp>
        <p:nvGrpSpPr>
          <p:cNvPr id="164872" name="Group 8"/>
          <p:cNvGrpSpPr>
            <a:grpSpLocks/>
          </p:cNvGrpSpPr>
          <p:nvPr/>
        </p:nvGrpSpPr>
        <p:grpSpPr bwMode="auto">
          <a:xfrm>
            <a:off x="5292725" y="2638425"/>
            <a:ext cx="1223963" cy="503238"/>
            <a:chOff x="1020" y="1389"/>
            <a:chExt cx="771" cy="317"/>
          </a:xfrm>
        </p:grpSpPr>
        <p:sp>
          <p:nvSpPr>
            <p:cNvPr id="13320" name="Oval 9"/>
            <p:cNvSpPr>
              <a:spLocks noChangeArrowheads="1"/>
            </p:cNvSpPr>
            <p:nvPr/>
          </p:nvSpPr>
          <p:spPr bwMode="auto">
            <a:xfrm>
              <a:off x="1020" y="1389"/>
              <a:ext cx="771" cy="317"/>
            </a:xfrm>
            <a:prstGeom prst="ellips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3321" name="Text Box 10"/>
            <p:cNvSpPr txBox="1">
              <a:spLocks noChangeArrowheads="1"/>
            </p:cNvSpPr>
            <p:nvPr/>
          </p:nvSpPr>
          <p:spPr bwMode="auto">
            <a:xfrm>
              <a:off x="1237" y="1434"/>
              <a:ext cx="3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9pPr>
            </a:lstStyle>
            <a:p>
              <a:pPr eaLnBrk="1" hangingPunct="1"/>
              <a:r>
                <a:rPr lang="de-DE"/>
                <a:t>7,8</a:t>
              </a:r>
              <a:endParaRPr lang="de-CH"/>
            </a:p>
          </p:txBody>
        </p:sp>
      </p:grpSp>
    </p:spTree>
    <p:extLst>
      <p:ext uri="{BB962C8B-B14F-4D97-AF65-F5344CB8AC3E}">
        <p14:creationId xmlns:p14="http://schemas.microsoft.com/office/powerpoint/2010/main" val="333611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eaLnBrk="1" hangingPunct="1"/>
            <a:fld id="{8A4B9F40-0550-45D0-89EC-E49B33B38E8E}" type="slidenum">
              <a:rPr lang="de-CH">
                <a:latin typeface="Syntno" pitchFamily="2" charset="0"/>
              </a:rPr>
              <a:pPr eaLnBrk="1" hangingPunct="1"/>
              <a:t>6</a:t>
            </a:fld>
            <a:r>
              <a:rPr lang="de-CH">
                <a:latin typeface="Syntno" pitchFamily="2" charset="0"/>
              </a:rPr>
              <a:t>/35  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023938" y="1120775"/>
            <a:ext cx="2581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algn="l" eaLnBrk="1" hangingPunct="1"/>
            <a:r>
              <a:rPr lang="de-DE" sz="3200"/>
              <a:t>2.2.2 Node 2</a:t>
            </a:r>
            <a:endParaRPr lang="de-CH" sz="3200"/>
          </a:p>
        </p:txBody>
      </p:sp>
      <p:sp>
        <p:nvSpPr>
          <p:cNvPr id="165891" name="Text Box 3"/>
          <p:cNvSpPr txBox="1">
            <a:spLocks noChangeArrowheads="1"/>
          </p:cNvSpPr>
          <p:nvPr/>
        </p:nvSpPr>
        <p:spPr bwMode="auto">
          <a:xfrm>
            <a:off x="6653213" y="1982788"/>
            <a:ext cx="2159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algn="l" eaLnBrk="1" hangingPunct="1"/>
            <a:r>
              <a:rPr lang="de-DE">
                <a:latin typeface="Syntno" pitchFamily="2" charset="0"/>
              </a:rPr>
              <a:t>Im Node 2 wird der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Best Split bei Var</a:t>
            </a:r>
            <a:r>
              <a:rPr lang="de-DE" baseline="-25000">
                <a:latin typeface="Syntno" pitchFamily="2" charset="0"/>
              </a:rPr>
              <a:t>1</a:t>
            </a:r>
            <a:r>
              <a:rPr lang="de-DE">
                <a:latin typeface="Syntno" pitchFamily="2" charset="0"/>
              </a:rPr>
              <a:t> 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und Var</a:t>
            </a:r>
            <a:r>
              <a:rPr lang="de-DE" baseline="-25000">
                <a:latin typeface="Syntno" pitchFamily="2" charset="0"/>
              </a:rPr>
              <a:t>2</a:t>
            </a:r>
            <a:r>
              <a:rPr lang="de-DE">
                <a:latin typeface="Syntno" pitchFamily="2" charset="0"/>
              </a:rPr>
              <a:t> gesucht.</a:t>
            </a:r>
          </a:p>
          <a:p>
            <a:pPr algn="l" eaLnBrk="1" hangingPunct="1"/>
            <a:endParaRPr lang="de-DE">
              <a:latin typeface="Syntno" pitchFamily="2" charset="0"/>
            </a:endParaRPr>
          </a:p>
          <a:p>
            <a:pPr algn="l" eaLnBrk="1" hangingPunct="1"/>
            <a:r>
              <a:rPr lang="de-DE">
                <a:latin typeface="Syntno" pitchFamily="2" charset="0"/>
              </a:rPr>
              <a:t>Var</a:t>
            </a:r>
            <a:r>
              <a:rPr lang="de-DE" baseline="-25000">
                <a:latin typeface="Syntno" pitchFamily="2" charset="0"/>
              </a:rPr>
              <a:t>2</a:t>
            </a:r>
            <a:r>
              <a:rPr lang="de-DE">
                <a:latin typeface="Syntno" pitchFamily="2" charset="0"/>
              </a:rPr>
              <a:t> hat den kleineren</a:t>
            </a:r>
          </a:p>
          <a:p>
            <a:pPr algn="l" eaLnBrk="1" hangingPunct="1"/>
            <a:r>
              <a:rPr lang="de-DE">
                <a:solidFill>
                  <a:srgbClr val="009900"/>
                </a:solidFill>
                <a:latin typeface="Syntno" pitchFamily="2" charset="0"/>
              </a:rPr>
              <a:t>„Entropie“-Wert</a:t>
            </a:r>
            <a:r>
              <a:rPr lang="de-DE">
                <a:latin typeface="Syntno" pitchFamily="2" charset="0"/>
              </a:rPr>
              <a:t> </a:t>
            </a:r>
          </a:p>
          <a:p>
            <a:pPr algn="l" eaLnBrk="1" hangingPunct="1"/>
            <a:endParaRPr lang="de-DE">
              <a:latin typeface="Syntno" pitchFamily="2" charset="0"/>
            </a:endParaRPr>
          </a:p>
          <a:p>
            <a:pPr algn="l" eaLnBrk="1" hangingPunct="1"/>
            <a:r>
              <a:rPr lang="de-DE">
                <a:latin typeface="Syntno" pitchFamily="2" charset="0"/>
              </a:rPr>
              <a:t>Var</a:t>
            </a:r>
            <a:r>
              <a:rPr lang="de-DE" baseline="-25000">
                <a:latin typeface="Syntno" pitchFamily="2" charset="0"/>
              </a:rPr>
              <a:t>2 </a:t>
            </a:r>
            <a:r>
              <a:rPr lang="de-DE">
                <a:latin typeface="Syntno" pitchFamily="2" charset="0"/>
              </a:rPr>
              <a:t>ist der best Split.</a:t>
            </a:r>
            <a:endParaRPr lang="de-CH">
              <a:latin typeface="Syntno" pitchFamily="2" charset="0"/>
            </a:endParaRPr>
          </a:p>
        </p:txBody>
      </p:sp>
      <p:pic>
        <p:nvPicPr>
          <p:cNvPr id="165892" name="Picture 4" descr="node2-1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98638"/>
            <a:ext cx="5586412" cy="2530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5893" name="Picture 5" descr="node2-2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98638"/>
            <a:ext cx="5586412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5894" name="Picture 6" descr="node2-3"/>
          <p:cNvPicPr>
            <a:picLocks noGrp="1"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98638"/>
            <a:ext cx="5586412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900113" y="1844675"/>
            <a:ext cx="647700" cy="609600"/>
          </a:xfrm>
          <a:prstGeom prst="rect">
            <a:avLst/>
          </a:prstGeom>
          <a:solidFill>
            <a:srgbClr val="F3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CH" sz="1700"/>
              <a:t>Obj.</a:t>
            </a:r>
          </a:p>
          <a:p>
            <a:r>
              <a:rPr lang="de-DE" sz="1700"/>
              <a:t>Nbr</a:t>
            </a:r>
            <a:endParaRPr lang="de-CH" sz="1700"/>
          </a:p>
        </p:txBody>
      </p:sp>
    </p:spTree>
    <p:extLst>
      <p:ext uri="{BB962C8B-B14F-4D97-AF65-F5344CB8AC3E}">
        <p14:creationId xmlns:p14="http://schemas.microsoft.com/office/powerpoint/2010/main" val="267801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eaLnBrk="1" hangingPunct="1"/>
            <a:fld id="{C1E7887F-E625-4CC6-A729-1E40FE9B6DF9}" type="slidenum">
              <a:rPr lang="de-CH">
                <a:latin typeface="Syntno" pitchFamily="2" charset="0"/>
              </a:rPr>
              <a:pPr eaLnBrk="1" hangingPunct="1"/>
              <a:t>7</a:t>
            </a:fld>
            <a:r>
              <a:rPr lang="de-CH">
                <a:latin typeface="Syntno" pitchFamily="2" charset="0"/>
              </a:rPr>
              <a:t>/35  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1023938" y="1120775"/>
            <a:ext cx="2581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algn="l" eaLnBrk="1" hangingPunct="1"/>
            <a:r>
              <a:rPr lang="de-DE" sz="3200"/>
              <a:t>2.2.2 Node 2</a:t>
            </a:r>
            <a:endParaRPr lang="de-CH" sz="3200"/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1793875" y="5661025"/>
            <a:ext cx="6245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eaLnBrk="1" hangingPunct="1"/>
            <a:r>
              <a:rPr lang="de-CH" b="1"/>
              <a:t>Rule 2: </a:t>
            </a:r>
            <a:r>
              <a:rPr lang="de-CH" b="1">
                <a:solidFill>
                  <a:srgbClr val="FF0000"/>
                </a:solidFill>
              </a:rPr>
              <a:t>Wenn Var 2 &lt;= 1.5 dann Class = 2</a:t>
            </a:r>
            <a:r>
              <a:rPr lang="de-CH" b="1"/>
              <a:t>, Gehe zu Node 4</a:t>
            </a:r>
          </a:p>
          <a:p>
            <a:pPr eaLnBrk="1" hangingPunct="1"/>
            <a:r>
              <a:rPr lang="de-DE"/>
              <a:t>Die Daten werden mit der Rule 2 aufgeteilt.</a:t>
            </a:r>
            <a:endParaRPr lang="de-CH"/>
          </a:p>
        </p:txBody>
      </p:sp>
      <p:pic>
        <p:nvPicPr>
          <p:cNvPr id="15365" name="Picture 4" descr="tree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151063"/>
            <a:ext cx="2743200" cy="228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6917" name="Group 5"/>
          <p:cNvGrpSpPr>
            <a:grpSpLocks/>
          </p:cNvGrpSpPr>
          <p:nvPr/>
        </p:nvGrpSpPr>
        <p:grpSpPr bwMode="auto">
          <a:xfrm>
            <a:off x="2987675" y="2638425"/>
            <a:ext cx="1223963" cy="503238"/>
            <a:chOff x="1020" y="1389"/>
            <a:chExt cx="771" cy="317"/>
          </a:xfrm>
        </p:grpSpPr>
        <p:sp>
          <p:nvSpPr>
            <p:cNvPr id="15376" name="Oval 6"/>
            <p:cNvSpPr>
              <a:spLocks noChangeArrowheads="1"/>
            </p:cNvSpPr>
            <p:nvPr/>
          </p:nvSpPr>
          <p:spPr bwMode="auto">
            <a:xfrm>
              <a:off x="1020" y="1389"/>
              <a:ext cx="771" cy="317"/>
            </a:xfrm>
            <a:prstGeom prst="ellips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77" name="Text Box 7"/>
            <p:cNvSpPr txBox="1">
              <a:spLocks noChangeArrowheads="1"/>
            </p:cNvSpPr>
            <p:nvPr/>
          </p:nvSpPr>
          <p:spPr bwMode="auto">
            <a:xfrm>
              <a:off x="1111" y="1434"/>
              <a:ext cx="5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9pPr>
            </a:lstStyle>
            <a:p>
              <a:pPr eaLnBrk="1" hangingPunct="1"/>
              <a:r>
                <a:rPr lang="de-DE"/>
                <a:t>2,4,6,9</a:t>
              </a:r>
              <a:endParaRPr lang="de-CH"/>
            </a:p>
          </p:txBody>
        </p:sp>
      </p:grpSp>
      <p:grpSp>
        <p:nvGrpSpPr>
          <p:cNvPr id="166920" name="Group 8"/>
          <p:cNvGrpSpPr>
            <a:grpSpLocks/>
          </p:cNvGrpSpPr>
          <p:nvPr/>
        </p:nvGrpSpPr>
        <p:grpSpPr bwMode="auto">
          <a:xfrm>
            <a:off x="5292725" y="2638425"/>
            <a:ext cx="1223963" cy="503238"/>
            <a:chOff x="1020" y="1389"/>
            <a:chExt cx="771" cy="317"/>
          </a:xfrm>
        </p:grpSpPr>
        <p:sp>
          <p:nvSpPr>
            <p:cNvPr id="15374" name="Oval 9"/>
            <p:cNvSpPr>
              <a:spLocks noChangeArrowheads="1"/>
            </p:cNvSpPr>
            <p:nvPr/>
          </p:nvSpPr>
          <p:spPr bwMode="auto">
            <a:xfrm>
              <a:off x="1020" y="1389"/>
              <a:ext cx="771" cy="317"/>
            </a:xfrm>
            <a:prstGeom prst="ellips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75" name="Text Box 10"/>
            <p:cNvSpPr txBox="1">
              <a:spLocks noChangeArrowheads="1"/>
            </p:cNvSpPr>
            <p:nvPr/>
          </p:nvSpPr>
          <p:spPr bwMode="auto">
            <a:xfrm>
              <a:off x="1237" y="1434"/>
              <a:ext cx="3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9pPr>
            </a:lstStyle>
            <a:p>
              <a:pPr eaLnBrk="1" hangingPunct="1"/>
              <a:r>
                <a:rPr lang="de-DE"/>
                <a:t>7,8</a:t>
              </a:r>
              <a:endParaRPr lang="de-CH"/>
            </a:p>
          </p:txBody>
        </p:sp>
      </p:grpSp>
      <p:grpSp>
        <p:nvGrpSpPr>
          <p:cNvPr id="166929" name="Group 17"/>
          <p:cNvGrpSpPr>
            <a:grpSpLocks/>
          </p:cNvGrpSpPr>
          <p:nvPr/>
        </p:nvGrpSpPr>
        <p:grpSpPr bwMode="auto">
          <a:xfrm>
            <a:off x="1906588" y="3716338"/>
            <a:ext cx="1223962" cy="503237"/>
            <a:chOff x="1020" y="1389"/>
            <a:chExt cx="771" cy="317"/>
          </a:xfrm>
        </p:grpSpPr>
        <p:sp>
          <p:nvSpPr>
            <p:cNvPr id="15372" name="Oval 18"/>
            <p:cNvSpPr>
              <a:spLocks noChangeArrowheads="1"/>
            </p:cNvSpPr>
            <p:nvPr/>
          </p:nvSpPr>
          <p:spPr bwMode="auto">
            <a:xfrm>
              <a:off x="1020" y="1389"/>
              <a:ext cx="771" cy="317"/>
            </a:xfrm>
            <a:prstGeom prst="ellips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73" name="Text Box 19"/>
            <p:cNvSpPr txBox="1">
              <a:spLocks noChangeArrowheads="1"/>
            </p:cNvSpPr>
            <p:nvPr/>
          </p:nvSpPr>
          <p:spPr bwMode="auto">
            <a:xfrm>
              <a:off x="1300" y="1434"/>
              <a:ext cx="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9pPr>
            </a:lstStyle>
            <a:p>
              <a:pPr eaLnBrk="1" hangingPunct="1"/>
              <a:r>
                <a:rPr lang="de-DE"/>
                <a:t>9</a:t>
              </a:r>
              <a:endParaRPr lang="de-CH"/>
            </a:p>
          </p:txBody>
        </p:sp>
      </p:grpSp>
      <p:grpSp>
        <p:nvGrpSpPr>
          <p:cNvPr id="166932" name="Group 20"/>
          <p:cNvGrpSpPr>
            <a:grpSpLocks/>
          </p:cNvGrpSpPr>
          <p:nvPr/>
        </p:nvGrpSpPr>
        <p:grpSpPr bwMode="auto">
          <a:xfrm>
            <a:off x="4211638" y="3716338"/>
            <a:ext cx="1223962" cy="503237"/>
            <a:chOff x="1020" y="1389"/>
            <a:chExt cx="771" cy="317"/>
          </a:xfrm>
        </p:grpSpPr>
        <p:sp>
          <p:nvSpPr>
            <p:cNvPr id="15370" name="Oval 21"/>
            <p:cNvSpPr>
              <a:spLocks noChangeArrowheads="1"/>
            </p:cNvSpPr>
            <p:nvPr/>
          </p:nvSpPr>
          <p:spPr bwMode="auto">
            <a:xfrm>
              <a:off x="1020" y="1389"/>
              <a:ext cx="771" cy="317"/>
            </a:xfrm>
            <a:prstGeom prst="ellips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5371" name="Text Box 22"/>
            <p:cNvSpPr txBox="1">
              <a:spLocks noChangeArrowheads="1"/>
            </p:cNvSpPr>
            <p:nvPr/>
          </p:nvSpPr>
          <p:spPr bwMode="auto">
            <a:xfrm>
              <a:off x="1174" y="1434"/>
              <a:ext cx="4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9pPr>
            </a:lstStyle>
            <a:p>
              <a:pPr eaLnBrk="1" hangingPunct="1"/>
              <a:r>
                <a:rPr lang="de-DE"/>
                <a:t>2,4,6</a:t>
              </a:r>
              <a:endParaRPr lang="de-CH"/>
            </a:p>
          </p:txBody>
        </p:sp>
      </p:grpSp>
    </p:spTree>
    <p:extLst>
      <p:ext uri="{BB962C8B-B14F-4D97-AF65-F5344CB8AC3E}">
        <p14:creationId xmlns:p14="http://schemas.microsoft.com/office/powerpoint/2010/main" val="48135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eaLnBrk="1" hangingPunct="1"/>
            <a:fld id="{4E93EFB5-A86D-4F61-8A28-2ECC6FAEF2CE}" type="slidenum">
              <a:rPr lang="de-CH">
                <a:latin typeface="Syntno" pitchFamily="2" charset="0"/>
              </a:rPr>
              <a:pPr eaLnBrk="1" hangingPunct="1"/>
              <a:t>8</a:t>
            </a:fld>
            <a:r>
              <a:rPr lang="de-CH">
                <a:latin typeface="Syntno" pitchFamily="2" charset="0"/>
              </a:rPr>
              <a:t>/35  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023938" y="1120775"/>
            <a:ext cx="2581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algn="l" eaLnBrk="1" hangingPunct="1"/>
            <a:r>
              <a:rPr lang="de-DE" sz="3200"/>
              <a:t>2.2.3 Node 3</a:t>
            </a:r>
            <a:endParaRPr lang="de-CH" sz="3200"/>
          </a:p>
        </p:txBody>
      </p:sp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6653213" y="1982788"/>
            <a:ext cx="2128837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algn="l" eaLnBrk="1" hangingPunct="1"/>
            <a:r>
              <a:rPr lang="de-DE">
                <a:latin typeface="Syntno" pitchFamily="2" charset="0"/>
              </a:rPr>
              <a:t>Im Node 3 befinden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sich nur noch Objekte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mit Class = 2, der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Knoten ist daher rein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und muss nicht mehr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weiter gesplittet</a:t>
            </a:r>
          </a:p>
          <a:p>
            <a:pPr algn="l" eaLnBrk="1" hangingPunct="1"/>
            <a:r>
              <a:rPr lang="de-DE">
                <a:latin typeface="Syntno" pitchFamily="2" charset="0"/>
              </a:rPr>
              <a:t>werden. </a:t>
            </a:r>
          </a:p>
        </p:txBody>
      </p:sp>
      <p:pic>
        <p:nvPicPr>
          <p:cNvPr id="167940" name="Picture 4" descr="node3-1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98638"/>
            <a:ext cx="5586412" cy="2898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7941" name="Picture 5" descr="node3-2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98638"/>
            <a:ext cx="5586412" cy="289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900113" y="1844675"/>
            <a:ext cx="647700" cy="609600"/>
          </a:xfrm>
          <a:prstGeom prst="rect">
            <a:avLst/>
          </a:prstGeom>
          <a:solidFill>
            <a:srgbClr val="F3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CH" sz="1700"/>
              <a:t>Obj.</a:t>
            </a:r>
          </a:p>
          <a:p>
            <a:r>
              <a:rPr lang="de-DE" sz="1700"/>
              <a:t>Nbr</a:t>
            </a:r>
            <a:endParaRPr lang="de-CH" sz="1700"/>
          </a:p>
        </p:txBody>
      </p:sp>
    </p:spTree>
    <p:extLst>
      <p:ext uri="{BB962C8B-B14F-4D97-AF65-F5344CB8AC3E}">
        <p14:creationId xmlns:p14="http://schemas.microsoft.com/office/powerpoint/2010/main" val="166875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eaLnBrk="1" hangingPunct="1"/>
            <a:fld id="{19AAD499-5874-4FA4-A415-9A08EC89F44C}" type="slidenum">
              <a:rPr lang="de-CH">
                <a:latin typeface="Syntno" pitchFamily="2" charset="0"/>
              </a:rPr>
              <a:pPr eaLnBrk="1" hangingPunct="1"/>
              <a:t>9</a:t>
            </a:fld>
            <a:r>
              <a:rPr lang="de-CH">
                <a:latin typeface="Syntno" pitchFamily="2" charset="0"/>
              </a:rPr>
              <a:t>/35  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023938" y="1120775"/>
            <a:ext cx="2581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yntbla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yntbla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yntbla" pitchFamily="2" charset="0"/>
              </a:defRPr>
            </a:lvl9pPr>
          </a:lstStyle>
          <a:p>
            <a:pPr algn="l" eaLnBrk="1" hangingPunct="1"/>
            <a:r>
              <a:rPr lang="de-DE" sz="3200"/>
              <a:t>2.2.3 Node 3</a:t>
            </a:r>
            <a:endParaRPr lang="de-CH" sz="3200"/>
          </a:p>
        </p:txBody>
      </p:sp>
      <p:pic>
        <p:nvPicPr>
          <p:cNvPr id="17412" name="Picture 3" descr="tree3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151063"/>
            <a:ext cx="3371850" cy="228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8964" name="Group 4"/>
          <p:cNvGrpSpPr>
            <a:grpSpLocks/>
          </p:cNvGrpSpPr>
          <p:nvPr/>
        </p:nvGrpSpPr>
        <p:grpSpPr bwMode="auto">
          <a:xfrm>
            <a:off x="2987675" y="2638425"/>
            <a:ext cx="1223963" cy="503238"/>
            <a:chOff x="1020" y="1389"/>
            <a:chExt cx="771" cy="317"/>
          </a:xfrm>
        </p:grpSpPr>
        <p:sp>
          <p:nvSpPr>
            <p:cNvPr id="17423" name="Oval 5"/>
            <p:cNvSpPr>
              <a:spLocks noChangeArrowheads="1"/>
            </p:cNvSpPr>
            <p:nvPr/>
          </p:nvSpPr>
          <p:spPr bwMode="auto">
            <a:xfrm>
              <a:off x="1020" y="1389"/>
              <a:ext cx="771" cy="317"/>
            </a:xfrm>
            <a:prstGeom prst="ellips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24" name="Text Box 6"/>
            <p:cNvSpPr txBox="1">
              <a:spLocks noChangeArrowheads="1"/>
            </p:cNvSpPr>
            <p:nvPr/>
          </p:nvSpPr>
          <p:spPr bwMode="auto">
            <a:xfrm>
              <a:off x="1111" y="1434"/>
              <a:ext cx="57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9pPr>
            </a:lstStyle>
            <a:p>
              <a:pPr eaLnBrk="1" hangingPunct="1"/>
              <a:r>
                <a:rPr lang="de-DE"/>
                <a:t>2,4,6,9</a:t>
              </a:r>
              <a:endParaRPr lang="de-CH"/>
            </a:p>
          </p:txBody>
        </p:sp>
      </p:grpSp>
      <p:grpSp>
        <p:nvGrpSpPr>
          <p:cNvPr id="168967" name="Group 7"/>
          <p:cNvGrpSpPr>
            <a:grpSpLocks/>
          </p:cNvGrpSpPr>
          <p:nvPr/>
        </p:nvGrpSpPr>
        <p:grpSpPr bwMode="auto">
          <a:xfrm>
            <a:off x="5292725" y="2638425"/>
            <a:ext cx="1223963" cy="503238"/>
            <a:chOff x="1020" y="1389"/>
            <a:chExt cx="771" cy="317"/>
          </a:xfrm>
        </p:grpSpPr>
        <p:sp>
          <p:nvSpPr>
            <p:cNvPr id="17421" name="Oval 8"/>
            <p:cNvSpPr>
              <a:spLocks noChangeArrowheads="1"/>
            </p:cNvSpPr>
            <p:nvPr/>
          </p:nvSpPr>
          <p:spPr bwMode="auto">
            <a:xfrm>
              <a:off x="1020" y="1389"/>
              <a:ext cx="771" cy="317"/>
            </a:xfrm>
            <a:prstGeom prst="ellips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22" name="Text Box 9"/>
            <p:cNvSpPr txBox="1">
              <a:spLocks noChangeArrowheads="1"/>
            </p:cNvSpPr>
            <p:nvPr/>
          </p:nvSpPr>
          <p:spPr bwMode="auto">
            <a:xfrm>
              <a:off x="1237" y="1434"/>
              <a:ext cx="3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9pPr>
            </a:lstStyle>
            <a:p>
              <a:pPr eaLnBrk="1" hangingPunct="1"/>
              <a:r>
                <a:rPr lang="de-DE"/>
                <a:t>7,8</a:t>
              </a:r>
              <a:endParaRPr lang="de-CH"/>
            </a:p>
          </p:txBody>
        </p:sp>
      </p:grpSp>
      <p:grpSp>
        <p:nvGrpSpPr>
          <p:cNvPr id="168970" name="Group 10"/>
          <p:cNvGrpSpPr>
            <a:grpSpLocks/>
          </p:cNvGrpSpPr>
          <p:nvPr/>
        </p:nvGrpSpPr>
        <p:grpSpPr bwMode="auto">
          <a:xfrm>
            <a:off x="1906588" y="3716338"/>
            <a:ext cx="1223962" cy="503237"/>
            <a:chOff x="1020" y="1389"/>
            <a:chExt cx="771" cy="317"/>
          </a:xfrm>
        </p:grpSpPr>
        <p:sp>
          <p:nvSpPr>
            <p:cNvPr id="17419" name="Oval 11"/>
            <p:cNvSpPr>
              <a:spLocks noChangeArrowheads="1"/>
            </p:cNvSpPr>
            <p:nvPr/>
          </p:nvSpPr>
          <p:spPr bwMode="auto">
            <a:xfrm>
              <a:off x="1020" y="1389"/>
              <a:ext cx="771" cy="317"/>
            </a:xfrm>
            <a:prstGeom prst="ellips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1300" y="1434"/>
              <a:ext cx="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9pPr>
            </a:lstStyle>
            <a:p>
              <a:pPr eaLnBrk="1" hangingPunct="1"/>
              <a:r>
                <a:rPr lang="de-DE"/>
                <a:t>9</a:t>
              </a:r>
              <a:endParaRPr lang="de-CH"/>
            </a:p>
          </p:txBody>
        </p:sp>
      </p:grpSp>
      <p:grpSp>
        <p:nvGrpSpPr>
          <p:cNvPr id="168973" name="Group 13"/>
          <p:cNvGrpSpPr>
            <a:grpSpLocks/>
          </p:cNvGrpSpPr>
          <p:nvPr/>
        </p:nvGrpSpPr>
        <p:grpSpPr bwMode="auto">
          <a:xfrm>
            <a:off x="4211638" y="3716338"/>
            <a:ext cx="1223962" cy="503237"/>
            <a:chOff x="1020" y="1389"/>
            <a:chExt cx="771" cy="317"/>
          </a:xfrm>
        </p:grpSpPr>
        <p:sp>
          <p:nvSpPr>
            <p:cNvPr id="17417" name="Oval 14"/>
            <p:cNvSpPr>
              <a:spLocks noChangeArrowheads="1"/>
            </p:cNvSpPr>
            <p:nvPr/>
          </p:nvSpPr>
          <p:spPr bwMode="auto">
            <a:xfrm>
              <a:off x="1020" y="1389"/>
              <a:ext cx="771" cy="317"/>
            </a:xfrm>
            <a:prstGeom prst="ellipse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18" name="Text Box 15"/>
            <p:cNvSpPr txBox="1">
              <a:spLocks noChangeArrowheads="1"/>
            </p:cNvSpPr>
            <p:nvPr/>
          </p:nvSpPr>
          <p:spPr bwMode="auto">
            <a:xfrm>
              <a:off x="1174" y="1434"/>
              <a:ext cx="4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Syntbla" pitchFamily="2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Syntbla" pitchFamily="2" charset="0"/>
                </a:defRPr>
              </a:lvl9pPr>
            </a:lstStyle>
            <a:p>
              <a:pPr eaLnBrk="1" hangingPunct="1"/>
              <a:r>
                <a:rPr lang="de-DE"/>
                <a:t>2,4,6</a:t>
              </a:r>
              <a:endParaRPr lang="de-CH"/>
            </a:p>
          </p:txBody>
        </p:sp>
      </p:grpSp>
    </p:spTree>
    <p:extLst>
      <p:ext uri="{BB962C8B-B14F-4D97-AF65-F5344CB8AC3E}">
        <p14:creationId xmlns:p14="http://schemas.microsoft.com/office/powerpoint/2010/main" val="311319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1437</Words>
  <Application>Microsoft Office PowerPoint</Application>
  <PresentationFormat>Bildschirmpräsentation (4:3)</PresentationFormat>
  <Paragraphs>449</Paragraphs>
  <Slides>34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36" baseType="lpstr">
      <vt:lpstr>Larissa</vt:lpstr>
      <vt:lpstr>Formel</vt:lpstr>
      <vt:lpstr>Data Mining Introduction   Prof. Dr. T. Nouri Nouri@Nouri.ch  18.12.14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Example1: Decision Tree classification</vt:lpstr>
      <vt:lpstr>PowerPoint-Präsentation</vt:lpstr>
      <vt:lpstr>PowerPoint-Präsentation</vt:lpstr>
      <vt:lpstr>Association Rules, unsupervised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Fachhochschule Nordwestschweiz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Nouri Taoufik</dc:creator>
  <cp:lastModifiedBy>Nouri Taoufik</cp:lastModifiedBy>
  <cp:revision>11</cp:revision>
  <cp:lastPrinted>2014-12-17T19:58:29Z</cp:lastPrinted>
  <dcterms:created xsi:type="dcterms:W3CDTF">2014-12-17T09:09:19Z</dcterms:created>
  <dcterms:modified xsi:type="dcterms:W3CDTF">2014-12-17T19:58:49Z</dcterms:modified>
</cp:coreProperties>
</file>